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8" r:id="rId5"/>
    <p:sldId id="273" r:id="rId6"/>
    <p:sldId id="295" r:id="rId7"/>
    <p:sldId id="274" r:id="rId8"/>
    <p:sldId id="277" r:id="rId9"/>
    <p:sldId id="275" r:id="rId10"/>
    <p:sldId id="283" r:id="rId11"/>
    <p:sldId id="287" r:id="rId12"/>
    <p:sldId id="294" r:id="rId13"/>
    <p:sldId id="284" r:id="rId14"/>
    <p:sldId id="281" r:id="rId15"/>
    <p:sldId id="288" r:id="rId16"/>
    <p:sldId id="278" r:id="rId17"/>
    <p:sldId id="293" r:id="rId18"/>
    <p:sldId id="280" r:id="rId19"/>
    <p:sldId id="289" r:id="rId20"/>
    <p:sldId id="276" r:id="rId21"/>
    <p:sldId id="266" r:id="rId22"/>
    <p:sldId id="272" r:id="rId23"/>
    <p:sldId id="290"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ato Light" panose="020F050202020403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McGrath" initials="LM" lastIdx="1" clrIdx="0">
    <p:extLst>
      <p:ext uri="{19B8F6BF-5375-455C-9EA6-DF929625EA0E}">
        <p15:presenceInfo xmlns:p15="http://schemas.microsoft.com/office/powerpoint/2012/main" userId="S::lukemcgrath@wdc.ie::e420d0d0-e536-4334-991a-58d21af70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p:restoredTop sz="94007" autoAdjust="0"/>
  </p:normalViewPr>
  <p:slideViewPr>
    <p:cSldViewPr snapToGrid="0">
      <p:cViewPr varScale="1">
        <p:scale>
          <a:sx n="96" d="100"/>
          <a:sy n="96" d="100"/>
        </p:scale>
        <p:origin x="70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3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70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575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43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911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695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370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400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311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57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986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52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96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942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433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378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209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058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47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162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esterndevelopment.ie/insights/" TargetMode="External"/><Relationship Id="rId4" Type="http://schemas.openxmlformats.org/officeDocument/2006/relationships/hyperlink" Target="https://westerndevelopment.ie/policy/publica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esterndevelopment.ie/wp-content/uploads/2020/07/WDC-Strategy-2019-2024-EN.pdf"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2" name="Google Shape;54;p13">
            <a:extLst>
              <a:ext uri="{FF2B5EF4-FFF2-40B4-BE49-F238E27FC236}">
                <a16:creationId xmlns:a16="http://schemas.microsoft.com/office/drawing/2014/main" id="{B9C9D207-87BD-16FA-4B92-EDDF67A934B6}"/>
              </a:ext>
            </a:extLst>
          </p:cNvPr>
          <p:cNvSpPr txBox="1">
            <a:spLocks/>
          </p:cNvSpPr>
          <p:nvPr/>
        </p:nvSpPr>
        <p:spPr>
          <a:xfrm>
            <a:off x="-43826" y="1212723"/>
            <a:ext cx="9187826" cy="2045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000" b="1" i="1" dirty="0">
                <a:solidFill>
                  <a:schemeClr val="tx1"/>
                </a:solidFill>
                <a:latin typeface="Lato"/>
                <a:ea typeface="Lato"/>
                <a:cs typeface="Lato"/>
                <a:sym typeface="Lato"/>
              </a:rPr>
              <a:t>NERI Labour Market Conference 2023.</a:t>
            </a:r>
            <a:br>
              <a:rPr lang="en-GB" sz="2400" b="1" i="1" dirty="0">
                <a:solidFill>
                  <a:schemeClr val="tx1"/>
                </a:solidFill>
                <a:latin typeface="Lato"/>
                <a:ea typeface="Lato"/>
                <a:cs typeface="Lato"/>
                <a:sym typeface="Lato"/>
              </a:rPr>
            </a:br>
            <a:br>
              <a:rPr lang="en-GB" sz="2400" b="1" i="1" dirty="0">
                <a:solidFill>
                  <a:schemeClr val="tx1"/>
                </a:solidFill>
                <a:latin typeface="Lato"/>
                <a:ea typeface="Lato"/>
                <a:cs typeface="Lato"/>
                <a:sym typeface="Lato"/>
              </a:rPr>
            </a:br>
            <a:r>
              <a:rPr lang="en-GB" b="1" i="1" dirty="0">
                <a:solidFill>
                  <a:schemeClr val="tx1"/>
                </a:solidFill>
                <a:latin typeface="Lato"/>
                <a:ea typeface="Lato"/>
                <a:cs typeface="Lato"/>
                <a:sym typeface="Lato"/>
              </a:rPr>
              <a:t>Some Missing Links in Ireland’s National Well-Being Framework.</a:t>
            </a:r>
            <a:endParaRPr lang="en-GB" sz="2400" b="1" i="1" dirty="0">
              <a:solidFill>
                <a:schemeClr val="tx1"/>
              </a:solidFill>
              <a:latin typeface="Lato"/>
              <a:ea typeface="Lato"/>
              <a:cs typeface="Lato"/>
              <a:sym typeface="Lato"/>
            </a:endParaRPr>
          </a:p>
        </p:txBody>
      </p:sp>
      <p:sp>
        <p:nvSpPr>
          <p:cNvPr id="4" name="Google Shape;55;p13">
            <a:extLst>
              <a:ext uri="{FF2B5EF4-FFF2-40B4-BE49-F238E27FC236}">
                <a16:creationId xmlns:a16="http://schemas.microsoft.com/office/drawing/2014/main" id="{BC38A2F7-7044-EB28-B626-169E32CBB089}"/>
              </a:ext>
            </a:extLst>
          </p:cNvPr>
          <p:cNvSpPr txBox="1">
            <a:spLocks/>
          </p:cNvSpPr>
          <p:nvPr/>
        </p:nvSpPr>
        <p:spPr>
          <a:xfrm>
            <a:off x="294235" y="3411540"/>
            <a:ext cx="5811452" cy="1886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Font typeface="Arial"/>
              <a:buNone/>
            </a:pPr>
            <a:r>
              <a:rPr lang="en-GB" sz="2400" b="1" dirty="0">
                <a:solidFill>
                  <a:schemeClr val="tx1"/>
                </a:solidFill>
                <a:latin typeface="Lato"/>
                <a:ea typeface="Lato"/>
                <a:cs typeface="Lato"/>
                <a:sym typeface="Lato"/>
              </a:rPr>
              <a:t>Dr. Luke McGrath</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Economist</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Policy Analysis Team</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Western Development Commission.</a:t>
            </a:r>
          </a:p>
          <a:p>
            <a:pPr marL="0" indent="0">
              <a:buClr>
                <a:schemeClr val="dk1"/>
              </a:buClr>
              <a:buSzPts val="1100"/>
              <a:buFont typeface="Arial"/>
              <a:buNone/>
            </a:pPr>
            <a:endParaRPr lang="en-GB" sz="1200" dirty="0">
              <a:solidFill>
                <a:srgbClr val="FFFFFF"/>
              </a:solidFill>
            </a:endParaRPr>
          </a:p>
          <a:p>
            <a:pPr marL="0" indent="0">
              <a:buFont typeface="Arial"/>
              <a:buNone/>
            </a:pPr>
            <a:endParaRPr lang="en-GB" sz="1200" dirty="0">
              <a:solidFill>
                <a:srgbClr val="FFFFFF"/>
              </a:solidFill>
            </a:endParaRPr>
          </a:p>
        </p:txBody>
      </p:sp>
    </p:spTree>
    <p:extLst>
      <p:ext uri="{BB962C8B-B14F-4D97-AF65-F5344CB8AC3E}">
        <p14:creationId xmlns:p14="http://schemas.microsoft.com/office/powerpoint/2010/main" val="74085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Lack of “Natural Capital” Coverage</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endParaRPr lang="en-IE" sz="14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91AF8D2B-1AFA-F860-588C-12048BC87CAF}"/>
              </a:ext>
            </a:extLst>
          </p:cNvPr>
          <p:cNvGraphicFramePr>
            <a:graphicFrameLocks noGrp="1"/>
          </p:cNvGraphicFramePr>
          <p:nvPr>
            <p:extLst>
              <p:ext uri="{D42A27DB-BD31-4B8C-83A1-F6EECF244321}">
                <p14:modId xmlns:p14="http://schemas.microsoft.com/office/powerpoint/2010/main" val="1378136930"/>
              </p:ext>
            </p:extLst>
          </p:nvPr>
        </p:nvGraphicFramePr>
        <p:xfrm>
          <a:off x="387773" y="1267707"/>
          <a:ext cx="8160302" cy="3643908"/>
        </p:xfrm>
        <a:graphic>
          <a:graphicData uri="http://schemas.openxmlformats.org/drawingml/2006/table">
            <a:tbl>
              <a:tblPr firstRow="1" firstCol="1" bandRow="1"/>
              <a:tblGrid>
                <a:gridCol w="1664675">
                  <a:extLst>
                    <a:ext uri="{9D8B030D-6E8A-4147-A177-3AD203B41FA5}">
                      <a16:colId xmlns:a16="http://schemas.microsoft.com/office/drawing/2014/main" val="820584103"/>
                    </a:ext>
                  </a:extLst>
                </a:gridCol>
                <a:gridCol w="3257974">
                  <a:extLst>
                    <a:ext uri="{9D8B030D-6E8A-4147-A177-3AD203B41FA5}">
                      <a16:colId xmlns:a16="http://schemas.microsoft.com/office/drawing/2014/main" val="602773517"/>
                    </a:ext>
                  </a:extLst>
                </a:gridCol>
                <a:gridCol w="3237653">
                  <a:extLst>
                    <a:ext uri="{9D8B030D-6E8A-4147-A177-3AD203B41FA5}">
                      <a16:colId xmlns:a16="http://schemas.microsoft.com/office/drawing/2014/main" val="1934484782"/>
                    </a:ext>
                  </a:extLst>
                </a:gridCol>
              </a:tblGrid>
              <a:tr h="664964">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Well-Being Framework</a:t>
                      </a: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000288523"/>
                  </a:ext>
                </a:extLst>
              </a:tr>
              <a:tr h="636584">
                <a:tc rowSpan="4">
                  <a:txBody>
                    <a:bodyPr/>
                    <a:lstStyle/>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 Climate &amp; Biodiversity</a:t>
                      </a:r>
                      <a:endParaRPr lang="en-IE"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Pollution, Grime and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Environmental Problems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Survey on Income and Living Conditions</a:t>
                      </a:r>
                      <a:endParaRPr lang="en-IE" sz="16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6418304"/>
                  </a:ext>
                </a:extLst>
              </a:tr>
              <a:tr h="548932">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Environmental Accounts Air Emissions,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417448763"/>
                  </a:ext>
                </a:extLst>
              </a:tr>
              <a:tr h="474430">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to Landfill</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Measuring Ireland's Progress,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75707217"/>
                  </a:ext>
                </a:extLst>
              </a:tr>
              <a:tr h="960888">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 Quality</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Ireland's UN SDGs - Report on Indicators for Goal 6 Clean Water and Sanitation,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1228027"/>
                  </a:ext>
                </a:extLst>
              </a:tr>
            </a:tbl>
          </a:graphicData>
        </a:graphic>
      </p:graphicFrame>
    </p:spTree>
    <p:extLst>
      <p:ext uri="{BB962C8B-B14F-4D97-AF65-F5344CB8AC3E}">
        <p14:creationId xmlns:p14="http://schemas.microsoft.com/office/powerpoint/2010/main" val="37813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Linking the WB Framework w/CES approach</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373468" y="910788"/>
            <a:ext cx="9169568" cy="4481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 suggest an amended Dashboard based on CES Framework</a:t>
            </a: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9 themes:</a:t>
            </a:r>
          </a:p>
          <a:p>
            <a:pPr marL="0" lvl="0" indent="0" algn="just">
              <a:lnSpc>
                <a:spcPct val="100000"/>
              </a:lnSpc>
              <a:buNone/>
            </a:pP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Income</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Leisure &amp; recreation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Inclusion, safety &amp; community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kumimoji="0" lang="en-IE" sz="1600" b="0"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2" name="Google Shape;55;p13">
            <a:extLst>
              <a:ext uri="{FF2B5EF4-FFF2-40B4-BE49-F238E27FC236}">
                <a16:creationId xmlns:a16="http://schemas.microsoft.com/office/drawing/2014/main" id="{E67FB26C-8466-2F1C-0196-C7A48CE78F9B}"/>
              </a:ext>
            </a:extLst>
          </p:cNvPr>
          <p:cNvSpPr txBox="1">
            <a:spLocks/>
          </p:cNvSpPr>
          <p:nvPr/>
        </p:nvSpPr>
        <p:spPr>
          <a:xfrm>
            <a:off x="4743716" y="1665208"/>
            <a:ext cx="4790652"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just">
              <a:lnSpc>
                <a:spcPct val="120000"/>
              </a:lnSpc>
              <a:spcAft>
                <a:spcPts val="600"/>
              </a:spcAft>
              <a:buNone/>
            </a:pPr>
            <a:endParaRPr lang="en-IE" sz="400" b="1" dirty="0">
              <a:solidFill>
                <a:schemeClr val="tx1"/>
              </a:solidFill>
              <a:latin typeface="Lato" panose="020F0502020204030203" pitchFamily="34" charset="0"/>
              <a:ea typeface="Calibri" panose="020F0502020204030204" pitchFamily="34" charset="0"/>
              <a:cs typeface="Times New Roman" panose="02020603050405020304" pitchFamily="18"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4 themes:</a:t>
            </a:r>
          </a:p>
          <a:p>
            <a:pPr marL="0" lvl="0" indent="0" algn="just">
              <a:lnSpc>
                <a:spcPct val="100000"/>
              </a:lnSpc>
              <a:buNone/>
            </a:pP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Economic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 </a:t>
            </a: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 </a:t>
            </a:r>
            <a:endParaRPr kumimoji="0" lang="en-GB" sz="1600" b="1"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67257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Key Changes Relate to Future Well-Being</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832970"/>
            <a:ext cx="902055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B56F835F-8F96-8C9C-F3E8-38A8AFF7CA02}"/>
              </a:ext>
            </a:extLst>
          </p:cNvPr>
          <p:cNvGraphicFramePr>
            <a:graphicFrameLocks noGrp="1"/>
          </p:cNvGraphicFramePr>
          <p:nvPr>
            <p:extLst>
              <p:ext uri="{D42A27DB-BD31-4B8C-83A1-F6EECF244321}">
                <p14:modId xmlns:p14="http://schemas.microsoft.com/office/powerpoint/2010/main" val="1510854717"/>
              </p:ext>
            </p:extLst>
          </p:nvPr>
        </p:nvGraphicFramePr>
        <p:xfrm>
          <a:off x="202938" y="930020"/>
          <a:ext cx="8893511" cy="3474720"/>
        </p:xfrm>
        <a:graphic>
          <a:graphicData uri="http://schemas.openxmlformats.org/drawingml/2006/table">
            <a:tbl>
              <a:tblPr firstRow="1" firstCol="1" bandRow="1"/>
              <a:tblGrid>
                <a:gridCol w="1140034">
                  <a:extLst>
                    <a:ext uri="{9D8B030D-6E8A-4147-A177-3AD203B41FA5}">
                      <a16:colId xmlns:a16="http://schemas.microsoft.com/office/drawing/2014/main" val="1605803078"/>
                    </a:ext>
                  </a:extLst>
                </a:gridCol>
                <a:gridCol w="1467961">
                  <a:extLst>
                    <a:ext uri="{9D8B030D-6E8A-4147-A177-3AD203B41FA5}">
                      <a16:colId xmlns:a16="http://schemas.microsoft.com/office/drawing/2014/main" val="1676110675"/>
                    </a:ext>
                  </a:extLst>
                </a:gridCol>
                <a:gridCol w="6285516">
                  <a:extLst>
                    <a:ext uri="{9D8B030D-6E8A-4147-A177-3AD203B41FA5}">
                      <a16:colId xmlns:a16="http://schemas.microsoft.com/office/drawing/2014/main" val="3551644535"/>
                    </a:ext>
                  </a:extLst>
                </a:gridCol>
              </a:tblGrid>
              <a:tr h="1074649">
                <a:tc rowSpan="4">
                  <a:txBody>
                    <a:bodyPr/>
                    <a:lstStyle/>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4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 </a:t>
                      </a:r>
                    </a:p>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Tonnes of CO</a:t>
                      </a:r>
                      <a:r>
                        <a:rPr lang="en-GB" sz="1200" b="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equivalent per capita</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Local Air Pollution Emissions and Damage costs* (EPA; Public Spending Code)</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Ecological Footprint (Global Footprint Network)</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Renewable electricity capacity* (SEAI/CRU)</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71032734"/>
                  </a:ext>
                </a:extLst>
              </a:tr>
              <a:tr h="671656">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Gross Capital formation/Net Capital Formation*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Median Household Net Wealth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Net Worth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Household Debt*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01083600"/>
                  </a:ext>
                </a:extLst>
              </a:tr>
              <a:tr h="402994">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R&amp;D expenditures*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 Expenditures* (Dept of Education)</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Educational Attainment* (Census)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32459825"/>
                  </a:ext>
                </a:extLst>
              </a:tr>
              <a:tr h="1074649">
                <a:tc vMerge="1">
                  <a:txBody>
                    <a:bodyPr/>
                    <a:lstStyle/>
                    <a:p>
                      <a:endParaRPr lang="en-IE"/>
                    </a:p>
                  </a:txBody>
                  <a:tcPr/>
                </a:tc>
                <a:tc>
                  <a:txBody>
                    <a:bodyPr/>
                    <a:lstStyle/>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4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with at least 2 people close enough to count on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did not Feel Depressed or Downhearted in the Last 4 Weeks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worries they could be a Victim of a Crime (self-reported)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Voter Turnout* (CSO)</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Satisfaction with How Democracy Works in Ireland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Rate of Volunteering* (CSO module on Volunteering)</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08033517"/>
                  </a:ext>
                </a:extLst>
              </a:tr>
            </a:tbl>
          </a:graphicData>
        </a:graphic>
      </p:graphicFrame>
    </p:spTree>
    <p:extLst>
      <p:ext uri="{BB962C8B-B14F-4D97-AF65-F5344CB8AC3E}">
        <p14:creationId xmlns:p14="http://schemas.microsoft.com/office/powerpoint/2010/main" val="38802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Regional Integration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9086589"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Heavily Nationally Focused</a:t>
            </a:r>
          </a:p>
          <a:p>
            <a:pPr marL="742950" lvl="1" indent="-285750">
              <a:lnSpc>
                <a:spcPct val="100000"/>
              </a:lnSpc>
              <a:spcBef>
                <a:spcPts val="0"/>
              </a:spcBef>
              <a:buClr>
                <a:srgbClr val="000000"/>
              </a:buClr>
              <a:buSzTx/>
              <a:defRPr/>
            </a:pPr>
            <a:endParaRPr lang="en-GB" sz="1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Just 3/35 indicators have a regional breakdown of which = Urban/Rural.</a:t>
            </a:r>
          </a:p>
          <a:p>
            <a:pPr marL="742950" lvl="1" indent="-285750">
              <a:lnSpc>
                <a:spcPct val="100000"/>
              </a:lnSpc>
              <a:spcBef>
                <a:spcPts val="0"/>
              </a:spcBef>
              <a:buClr>
                <a:srgbClr val="000000"/>
              </a:buClr>
              <a:buSzTx/>
              <a:defRPr/>
            </a:pPr>
            <a:endParaRPr lang="en-GB" sz="2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Ideal approach = linking regional indicators across the themes and dimensions of the framework. </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Benefits = It would align closely with the CES recommendations, the Regional Monitor of Well-Being in the Netherlands, and with the approach that underpins Project Ireland 2040, Ireland’s overarching planning framework.</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Challenges = data!, spatial scales etc.,</a:t>
            </a:r>
          </a:p>
        </p:txBody>
      </p:sp>
    </p:spTree>
    <p:extLst>
      <p:ext uri="{BB962C8B-B14F-4D97-AF65-F5344CB8AC3E}">
        <p14:creationId xmlns:p14="http://schemas.microsoft.com/office/powerpoint/2010/main" val="277712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316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25454"/>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Integrating Regional Issues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graphicFrame>
        <p:nvGraphicFramePr>
          <p:cNvPr id="4" name="Table 3">
            <a:extLst>
              <a:ext uri="{FF2B5EF4-FFF2-40B4-BE49-F238E27FC236}">
                <a16:creationId xmlns:a16="http://schemas.microsoft.com/office/drawing/2014/main" id="{AE54C15D-7EBE-CF5C-5DF5-206EC5D85F4F}"/>
              </a:ext>
            </a:extLst>
          </p:cNvPr>
          <p:cNvGraphicFramePr>
            <a:graphicFrameLocks noGrp="1"/>
          </p:cNvGraphicFramePr>
          <p:nvPr>
            <p:extLst>
              <p:ext uri="{D42A27DB-BD31-4B8C-83A1-F6EECF244321}">
                <p14:modId xmlns:p14="http://schemas.microsoft.com/office/powerpoint/2010/main" val="1229002398"/>
              </p:ext>
            </p:extLst>
          </p:nvPr>
        </p:nvGraphicFramePr>
        <p:xfrm>
          <a:off x="0" y="742294"/>
          <a:ext cx="9163500" cy="4144272"/>
        </p:xfrm>
        <a:graphic>
          <a:graphicData uri="http://schemas.openxmlformats.org/drawingml/2006/table">
            <a:tbl>
              <a:tblPr firstRow="1" firstCol="1" bandRow="1"/>
              <a:tblGrid>
                <a:gridCol w="1162763">
                  <a:extLst>
                    <a:ext uri="{9D8B030D-6E8A-4147-A177-3AD203B41FA5}">
                      <a16:colId xmlns:a16="http://schemas.microsoft.com/office/drawing/2014/main" val="3066129839"/>
                    </a:ext>
                  </a:extLst>
                </a:gridCol>
                <a:gridCol w="1127944">
                  <a:extLst>
                    <a:ext uri="{9D8B030D-6E8A-4147-A177-3AD203B41FA5}">
                      <a16:colId xmlns:a16="http://schemas.microsoft.com/office/drawing/2014/main" val="3980674746"/>
                    </a:ext>
                  </a:extLst>
                </a:gridCol>
                <a:gridCol w="2094446">
                  <a:extLst>
                    <a:ext uri="{9D8B030D-6E8A-4147-A177-3AD203B41FA5}">
                      <a16:colId xmlns:a16="http://schemas.microsoft.com/office/drawing/2014/main" val="1297263989"/>
                    </a:ext>
                  </a:extLst>
                </a:gridCol>
                <a:gridCol w="1123558">
                  <a:extLst>
                    <a:ext uri="{9D8B030D-6E8A-4147-A177-3AD203B41FA5}">
                      <a16:colId xmlns:a16="http://schemas.microsoft.com/office/drawing/2014/main" val="2426578855"/>
                    </a:ext>
                  </a:extLst>
                </a:gridCol>
                <a:gridCol w="2400631">
                  <a:extLst>
                    <a:ext uri="{9D8B030D-6E8A-4147-A177-3AD203B41FA5}">
                      <a16:colId xmlns:a16="http://schemas.microsoft.com/office/drawing/2014/main" val="2239472815"/>
                    </a:ext>
                  </a:extLst>
                </a:gridCol>
                <a:gridCol w="1254158">
                  <a:extLst>
                    <a:ext uri="{9D8B030D-6E8A-4147-A177-3AD203B41FA5}">
                      <a16:colId xmlns:a16="http://schemas.microsoft.com/office/drawing/2014/main" val="964094778"/>
                    </a:ext>
                  </a:extLst>
                </a:gridCol>
              </a:tblGrid>
              <a:tr h="0">
                <a:tc>
                  <a:txBody>
                    <a:bodyPr/>
                    <a:lstStyle/>
                    <a:p>
                      <a:pPr marL="228600" marR="71755">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Dimension</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NUTS 2/3 Regional Level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1814341"/>
                  </a:ext>
                </a:extLst>
              </a:tr>
              <a:tr h="184954">
                <a:tc rowSpan="4">
                  <a:txBody>
                    <a:bodyPr/>
                    <a:lstStyle/>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b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489154985"/>
                  </a:ext>
                </a:extLst>
              </a:tr>
              <a:tr h="16868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Stock</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Fixed Capital Formation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Wealth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Accounts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2998459"/>
                  </a:ext>
                </a:extLst>
              </a:tr>
              <a:tr h="0">
                <a:tc vMerge="1">
                  <a:txBody>
                    <a:bodyPr/>
                    <a:lstStyle/>
                    <a:p>
                      <a:endParaRPr lang="en-IE"/>
                    </a:p>
                  </a:txBody>
                  <a:tcPr/>
                </a:tc>
                <a:tc>
                  <a:txBody>
                    <a:bodyPr/>
                    <a:lstStyle/>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Human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Educational Attainment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R&amp;D expenditures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 Competitiveness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CSO/Eurostat Regional Database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5432596"/>
                  </a:ext>
                </a:extLst>
              </a:tr>
              <a:tr h="36475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5026880"/>
                  </a:ext>
                </a:extLst>
              </a:tr>
            </a:tbl>
          </a:graphicData>
        </a:graphic>
      </p:graphicFrame>
    </p:spTree>
    <p:extLst>
      <p:ext uri="{BB962C8B-B14F-4D97-AF65-F5344CB8AC3E}">
        <p14:creationId xmlns:p14="http://schemas.microsoft.com/office/powerpoint/2010/main" val="38974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4759"/>
            <a:ext cx="1914894" cy="629168"/>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32672" y="-47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(1)</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14" name="Table 13">
            <a:extLst>
              <a:ext uri="{FF2B5EF4-FFF2-40B4-BE49-F238E27FC236}">
                <a16:creationId xmlns:a16="http://schemas.microsoft.com/office/drawing/2014/main" id="{7DCECCB8-3CEA-59B0-BE71-74F3B7A7E53E}"/>
              </a:ext>
            </a:extLst>
          </p:cNvPr>
          <p:cNvGraphicFramePr>
            <a:graphicFrameLocks noGrp="1"/>
          </p:cNvGraphicFramePr>
          <p:nvPr>
            <p:extLst>
              <p:ext uri="{D42A27DB-BD31-4B8C-83A1-F6EECF244321}">
                <p14:modId xmlns:p14="http://schemas.microsoft.com/office/powerpoint/2010/main" val="3346897587"/>
              </p:ext>
            </p:extLst>
          </p:nvPr>
        </p:nvGraphicFramePr>
        <p:xfrm>
          <a:off x="0" y="662492"/>
          <a:ext cx="9144000" cy="4404360"/>
        </p:xfrm>
        <a:graphic>
          <a:graphicData uri="http://schemas.openxmlformats.org/drawingml/2006/table">
            <a:tbl>
              <a:tblPr firstRow="1" firstCol="1" bandRow="1"/>
              <a:tblGrid>
                <a:gridCol w="1806815">
                  <a:extLst>
                    <a:ext uri="{9D8B030D-6E8A-4147-A177-3AD203B41FA5}">
                      <a16:colId xmlns:a16="http://schemas.microsoft.com/office/drawing/2014/main" val="3486788278"/>
                    </a:ext>
                  </a:extLst>
                </a:gridCol>
                <a:gridCol w="2440626">
                  <a:extLst>
                    <a:ext uri="{9D8B030D-6E8A-4147-A177-3AD203B41FA5}">
                      <a16:colId xmlns:a16="http://schemas.microsoft.com/office/drawing/2014/main" val="2827775738"/>
                    </a:ext>
                  </a:extLst>
                </a:gridCol>
                <a:gridCol w="1823510">
                  <a:extLst>
                    <a:ext uri="{9D8B030D-6E8A-4147-A177-3AD203B41FA5}">
                      <a16:colId xmlns:a16="http://schemas.microsoft.com/office/drawing/2014/main" val="2645705065"/>
                    </a:ext>
                  </a:extLst>
                </a:gridCol>
                <a:gridCol w="1923310">
                  <a:extLst>
                    <a:ext uri="{9D8B030D-6E8A-4147-A177-3AD203B41FA5}">
                      <a16:colId xmlns:a16="http://schemas.microsoft.com/office/drawing/2014/main" val="2999361849"/>
                    </a:ext>
                  </a:extLst>
                </a:gridCol>
                <a:gridCol w="1149739">
                  <a:extLst>
                    <a:ext uri="{9D8B030D-6E8A-4147-A177-3AD203B41FA5}">
                      <a16:colId xmlns:a16="http://schemas.microsoft.com/office/drawing/2014/main" val="1692884838"/>
                    </a:ext>
                  </a:extLst>
                </a:gridCol>
              </a:tblGrid>
              <a:tr h="534960">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Well-Being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59113016"/>
                  </a:ext>
                </a:extLst>
              </a:tr>
              <a:tr h="490380">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Compact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 Targets within NPF</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Population Estimates from Administrative Data Sources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 Level</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88862073"/>
                  </a:ext>
                </a:extLst>
              </a:tr>
              <a:tr h="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Enhanced Regional Accessibility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Rural mobility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Journey times to urban centres etc.,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NDP Projects &amp; Expenditure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NTA 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9615690"/>
                  </a:ext>
                </a:extLst>
              </a:tr>
              <a:tr h="231366">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Strengthened Rural Economies &amp;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Broadband Access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URDF/RRDF/ERDF Investment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Jobs supported by EI/IDA</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Inclusion, Safety &amp; Community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DRCD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Assemblies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EI/IDA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21472202"/>
                  </a:ext>
                </a:extLst>
              </a:tr>
              <a:tr h="8992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Sustainable Mobility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Active travel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 of transportation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 Uptake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 infrastructure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 </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CRU</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ESB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811099347"/>
                  </a:ext>
                </a:extLst>
              </a:tr>
              <a:tr h="817301">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strong Economy Supported by Enterprise Innovation &amp; Skills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 Enterprise &amp; employment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in Knowledge Intensive Services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&amp; training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Knowledge, Skills &amp; Innovation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Labour Force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99777707"/>
                  </a:ext>
                </a:extLst>
              </a:tr>
            </a:tbl>
          </a:graphicData>
        </a:graphic>
      </p:graphicFrame>
    </p:spTree>
    <p:extLst>
      <p:ext uri="{BB962C8B-B14F-4D97-AF65-F5344CB8AC3E}">
        <p14:creationId xmlns:p14="http://schemas.microsoft.com/office/powerpoint/2010/main" val="192906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57411" y="-32464"/>
            <a:ext cx="1914894" cy="583244"/>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306872" y="-1126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(2)</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F2514BE3-6F08-71B9-8BCB-B75208000A55}"/>
              </a:ext>
            </a:extLst>
          </p:cNvPr>
          <p:cNvGraphicFramePr>
            <a:graphicFrameLocks noGrp="1"/>
          </p:cNvGraphicFramePr>
          <p:nvPr>
            <p:extLst>
              <p:ext uri="{D42A27DB-BD31-4B8C-83A1-F6EECF244321}">
                <p14:modId xmlns:p14="http://schemas.microsoft.com/office/powerpoint/2010/main" val="2951865656"/>
              </p:ext>
            </p:extLst>
          </p:nvPr>
        </p:nvGraphicFramePr>
        <p:xfrm>
          <a:off x="-26616" y="550780"/>
          <a:ext cx="9143999" cy="3853231"/>
        </p:xfrm>
        <a:graphic>
          <a:graphicData uri="http://schemas.openxmlformats.org/drawingml/2006/table">
            <a:tbl>
              <a:tblPr firstRow="1" firstCol="1" bandRow="1"/>
              <a:tblGrid>
                <a:gridCol w="2222205">
                  <a:extLst>
                    <a:ext uri="{9D8B030D-6E8A-4147-A177-3AD203B41FA5}">
                      <a16:colId xmlns:a16="http://schemas.microsoft.com/office/drawing/2014/main" val="1544340029"/>
                    </a:ext>
                  </a:extLst>
                </a:gridCol>
                <a:gridCol w="2807643">
                  <a:extLst>
                    <a:ext uri="{9D8B030D-6E8A-4147-A177-3AD203B41FA5}">
                      <a16:colId xmlns:a16="http://schemas.microsoft.com/office/drawing/2014/main" val="3603811562"/>
                    </a:ext>
                  </a:extLst>
                </a:gridCol>
                <a:gridCol w="1190199">
                  <a:extLst>
                    <a:ext uri="{9D8B030D-6E8A-4147-A177-3AD203B41FA5}">
                      <a16:colId xmlns:a16="http://schemas.microsoft.com/office/drawing/2014/main" val="555677232"/>
                    </a:ext>
                  </a:extLst>
                </a:gridCol>
                <a:gridCol w="1690576">
                  <a:extLst>
                    <a:ext uri="{9D8B030D-6E8A-4147-A177-3AD203B41FA5}">
                      <a16:colId xmlns:a16="http://schemas.microsoft.com/office/drawing/2014/main" val="1244369630"/>
                    </a:ext>
                  </a:extLst>
                </a:gridCol>
                <a:gridCol w="1233376">
                  <a:extLst>
                    <a:ext uri="{9D8B030D-6E8A-4147-A177-3AD203B41FA5}">
                      <a16:colId xmlns:a16="http://schemas.microsoft.com/office/drawing/2014/main" val="3857620715"/>
                    </a:ext>
                  </a:extLst>
                </a:gridCol>
              </a:tblGrid>
              <a:tr h="668071">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Well-Being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08340726"/>
                  </a:ext>
                </a:extLst>
              </a:tr>
              <a:tr h="24103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High-quality International Connectivity</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Connectivity to &amp; passenger/freight statistics at, airports &amp; ports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Tourism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6768950"/>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Enhanced amenity &amp; heritage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cultural &amp; recreational services (e.g., walking routes, cycleways OPW sites heritage sites)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Leisure &amp; Recreation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Environ.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OPW</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Coilte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NPWS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Failte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51069819"/>
                  </a:ext>
                </a:extLst>
              </a:tr>
              <a:tr h="141444">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Transition to a low carbon &amp; Climate-resilient society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LEVs licensed.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heating fuel type; BER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Energy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Climate, Environment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Vehicle Registrations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Domestic Building Energy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Environ.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08859582"/>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management of Water, Waste, &amp; other Resources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&amp; Environment indicators from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 water quality &amp; service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Action Fund Investment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 Environment &amp; </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Biodiversity</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 Performance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83868680"/>
                  </a:ext>
                </a:extLst>
              </a:tr>
              <a:tr h="34204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Access to quality Childcare, education, &amp; health</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services, Childcare &amp; health statistics (e.g., primary care centres; ambulance response times)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N/A – Potential Well-Being gap</a:t>
                      </a:r>
                      <a:endParaRPr lang="en-IE" sz="1100"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 of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Healthy Ireland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65706335"/>
                  </a:ext>
                </a:extLst>
              </a:tr>
            </a:tbl>
          </a:graphicData>
        </a:graphic>
      </p:graphicFrame>
    </p:spTree>
    <p:extLst>
      <p:ext uri="{BB962C8B-B14F-4D97-AF65-F5344CB8AC3E}">
        <p14:creationId xmlns:p14="http://schemas.microsoft.com/office/powerpoint/2010/main" val="400365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Concluding Remarks</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25212" y="829683"/>
            <a:ext cx="8846541" cy="43280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Considerable progress made</a:t>
            </a:r>
          </a:p>
          <a:p>
            <a:pPr marL="742950" lvl="1" indent="-285750">
              <a:lnSpc>
                <a:spcPct val="100000"/>
              </a:lnSpc>
              <a:spcBef>
                <a:spcPts val="0"/>
              </a:spcBef>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lang="en-GB" sz="1800" dirty="0">
                <a:solidFill>
                  <a:schemeClr val="tx1"/>
                </a:solidFill>
                <a:latin typeface="Lato" panose="020F0502020204030203" pitchFamily="34" charset="0"/>
                <a:ea typeface="Lato" panose="020F0502020204030203" pitchFamily="34" charset="0"/>
                <a:cs typeface="Lato" panose="020F0502020204030203" pitchFamily="34" charset="0"/>
              </a:rPr>
              <a:t>Framework Development – Dashboard Analysis – Work Programme – Working Groups</a:t>
            </a:r>
            <a:endParaRPr lang="en-GB" sz="24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endPar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Early Stages</a:t>
            </a:r>
          </a:p>
          <a:p>
            <a:pPr marL="742950" lvl="1" indent="-285750">
              <a:lnSpc>
                <a:spcPct val="100000"/>
              </a:lnSpc>
              <a:spcBef>
                <a:spcPts val="0"/>
              </a:spcBef>
              <a:buClr>
                <a:srgbClr val="000000"/>
              </a:buClr>
              <a:buSzTx/>
              <a:defRPr/>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NZ Treasury first LSF in 2011 – 8 </a:t>
            </a:r>
            <a:r>
              <a:rPr lang="en-GB" sz="1800">
                <a:solidFill>
                  <a:srgbClr val="000000"/>
                </a:solidFill>
                <a:latin typeface="Lato" panose="020F0502020204030203" pitchFamily="34" charset="0"/>
                <a:ea typeface="Lato" panose="020F0502020204030203" pitchFamily="34" charset="0"/>
                <a:cs typeface="Lato" panose="020F0502020204030203" pitchFamily="34" charset="0"/>
              </a:rPr>
              <a:t>years prior </a:t>
            </a: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first “well-being budget” in 2019</a:t>
            </a:r>
          </a:p>
          <a:p>
            <a:pPr marL="742950" lvl="1" indent="-285750">
              <a:lnSpc>
                <a:spcPct val="100000"/>
              </a:lnSpc>
              <a:spcBef>
                <a:spcPts val="0"/>
              </a:spcBef>
              <a:buClr>
                <a:srgbClr val="000000"/>
              </a:buClr>
              <a:buSzTx/>
              <a:defRPr/>
            </a:pPr>
            <a:endParaRPr lang="en-GB"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Considerations to strengthen Sustainable Development &amp; Regional Issues.</a:t>
            </a:r>
          </a:p>
          <a:p>
            <a:pPr marL="0" indent="0">
              <a:lnSpc>
                <a:spcPct val="100000"/>
              </a:lnSpc>
              <a:buClr>
                <a:srgbClr val="000000"/>
              </a:buClr>
              <a:buSzTx/>
              <a:buNone/>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  </a:t>
            </a: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Future Work</a:t>
            </a:r>
          </a:p>
          <a:p>
            <a:pPr marL="742950" lvl="1" indent="-285750">
              <a:lnSpc>
                <a:spcPct val="100000"/>
              </a:lnSpc>
              <a:spcBef>
                <a:spcPts val="0"/>
              </a:spcBef>
              <a:buClr>
                <a:srgbClr val="000000"/>
              </a:buClr>
              <a:buSzTx/>
              <a:defRPr/>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Develop + Analyse Regional Indicator Set</a:t>
            </a:r>
          </a:p>
        </p:txBody>
      </p:sp>
    </p:spTree>
    <p:extLst>
      <p:ext uri="{BB962C8B-B14F-4D97-AF65-F5344CB8AC3E}">
        <p14:creationId xmlns:p14="http://schemas.microsoft.com/office/powerpoint/2010/main" val="328500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32359" y="920574"/>
            <a:ext cx="5924271" cy="3016916"/>
          </a:xfrm>
          <a:prstGeom prst="rect">
            <a:avLst/>
          </a:prstGeom>
        </p:spPr>
        <p:txBody>
          <a:bodyPr spcFirstLastPara="1" wrap="square" lIns="91425" tIns="91425" rIns="91425" bIns="91425" anchor="t" anchorCtr="0">
            <a:noAutofit/>
          </a:bodyPr>
          <a:lstStyle/>
          <a:p>
            <a:pPr lvl="0" algn="l"/>
            <a:r>
              <a:rPr lang="en-US" sz="2800" dirty="0">
                <a:solidFill>
                  <a:schemeClr val="bg1"/>
                </a:solidFill>
                <a:latin typeface="Lato" panose="020B0604020202020204" charset="0"/>
                <a:ea typeface="Lato" panose="020B0604020202020204" charset="0"/>
                <a:cs typeface="Lato" panose="020B0604020202020204" charset="0"/>
              </a:rPr>
              <a:t>Thank You </a:t>
            </a:r>
            <a:br>
              <a:rPr lang="en-US" sz="14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See our policy outputs here:</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4">
                  <a:extLst>
                    <a:ext uri="{A12FA001-AC4F-418D-AE19-62706E023703}">
                      <ahyp:hlinkClr xmlns:ahyp="http://schemas.microsoft.com/office/drawing/2018/hyperlinkcolor" val="tx"/>
                    </a:ext>
                  </a:extLst>
                </a:hlinkClick>
              </a:rPr>
              <a:t>https://westerndevelopment.ie/policy/publications/</a:t>
            </a:r>
            <a:br>
              <a:rPr lang="en-US" sz="18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Follow our WDC Insights Blog here: </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5">
                  <a:extLst>
                    <a:ext uri="{A12FA001-AC4F-418D-AE19-62706E023703}">
                      <ahyp:hlinkClr xmlns:ahyp="http://schemas.microsoft.com/office/drawing/2018/hyperlinkcolor" val="tx"/>
                    </a:ext>
                  </a:extLst>
                </a:hlinkClick>
              </a:rPr>
              <a:t>https://westerndevelopment.ie/insights/</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r>
              <a:rPr lang="en-IE" sz="1600" dirty="0">
                <a:solidFill>
                  <a:schemeClr val="bg1"/>
                </a:solidFill>
                <a:latin typeface="Lato" panose="020B0604020202020204" charset="0"/>
                <a:ea typeface="Lato" panose="020B0604020202020204" charset="0"/>
                <a:cs typeface="Lato" panose="020B0604020202020204" charset="0"/>
              </a:rPr>
              <a:t>Sign up to the Policy Team’s Blog Mailing List here:</a:t>
            </a:r>
            <a:br>
              <a:rPr lang="en-IE" sz="1600" dirty="0">
                <a:solidFill>
                  <a:schemeClr val="bg1"/>
                </a:solidFill>
                <a:latin typeface="Lato" panose="020B0604020202020204" charset="0"/>
                <a:ea typeface="Lato" panose="020B0604020202020204" charset="0"/>
                <a:cs typeface="Lato" panose="020B0604020202020204" charset="0"/>
              </a:rPr>
            </a:br>
            <a:r>
              <a:rPr lang="en-IE" sz="1400" u="sng" dirty="0">
                <a:solidFill>
                  <a:schemeClr val="bg1"/>
                </a:solidFill>
                <a:latin typeface="Lato" panose="020B0604020202020204" charset="0"/>
                <a:ea typeface="Lato" panose="020B0604020202020204" charset="0"/>
                <a:cs typeface="Lato" panose="020B0604020202020204" charset="0"/>
              </a:rPr>
              <a:t>https://mailchi.mp/b6a58ab3cf5a/insights-mailing-list</a:t>
            </a:r>
            <a:br>
              <a:rPr lang="en-IE" sz="1400" u="sng"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rPr>
              <a:t> </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br>
              <a:rPr lang="en-US" sz="3200" dirty="0">
                <a:solidFill>
                  <a:srgbClr val="1A366D"/>
                </a:solidFill>
                <a:latin typeface="Calibri" panose="020F0502020204030204"/>
              </a:rPr>
            </a:br>
            <a:endParaRPr sz="2400" dirty="0">
              <a:solidFill>
                <a:srgbClr val="FFFFFF"/>
              </a:solidFill>
              <a:latin typeface="Lato"/>
              <a:ea typeface="Lato"/>
              <a:cs typeface="Lato"/>
              <a:sym typeface="Lato"/>
            </a:endParaRPr>
          </a:p>
        </p:txBody>
      </p:sp>
      <p:sp>
        <p:nvSpPr>
          <p:cNvPr id="55" name="Google Shape;55;p13"/>
          <p:cNvSpPr txBox="1">
            <a:spLocks noGrp="1"/>
          </p:cNvSpPr>
          <p:nvPr>
            <p:ph type="subTitle" idx="1"/>
          </p:nvPr>
        </p:nvSpPr>
        <p:spPr>
          <a:xfrm>
            <a:off x="632359" y="3937489"/>
            <a:ext cx="2891195" cy="8920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dirty="0">
                <a:solidFill>
                  <a:srgbClr val="FFFFFF"/>
                </a:solidFill>
                <a:latin typeface="Lato"/>
                <a:ea typeface="Lato"/>
                <a:cs typeface="Lato"/>
                <a:sym typeface="Lato"/>
              </a:rPr>
              <a:t>Dr Luke McGrath</a:t>
            </a:r>
            <a:endParaRPr sz="1800" b="1" dirty="0">
              <a:solidFill>
                <a:srgbClr val="FFFFFF"/>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Economist</a:t>
            </a: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Policy Analysis Team</a:t>
            </a:r>
            <a:endParaRPr sz="1800" dirty="0">
              <a:solidFill>
                <a:srgbClr val="FFFFFF"/>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sp>
        <p:nvSpPr>
          <p:cNvPr id="58" name="Google Shape;58;p13"/>
          <p:cNvSpPr txBox="1">
            <a:spLocks noGrp="1"/>
          </p:cNvSpPr>
          <p:nvPr>
            <p:ph type="subTitle" idx="1"/>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7404BCA8-AEA1-AE4E-B873-0C089DA23552}"/>
              </a:ext>
            </a:extLst>
          </p:cNvPr>
          <p:cNvPicPr>
            <a:picLocks noChangeAspect="1"/>
          </p:cNvPicPr>
          <p:nvPr/>
        </p:nvPicPr>
        <p:blipFill>
          <a:blip r:embed="rId6"/>
          <a:stretch>
            <a:fillRect/>
          </a:stretch>
        </p:blipFill>
        <p:spPr>
          <a:xfrm>
            <a:off x="294235" y="200573"/>
            <a:ext cx="1914894" cy="720000"/>
          </a:xfrm>
          <a:prstGeom prst="rect">
            <a:avLst/>
          </a:prstGeom>
        </p:spPr>
      </p:pic>
    </p:spTree>
    <p:extLst>
      <p:ext uri="{BB962C8B-B14F-4D97-AF65-F5344CB8AC3E}">
        <p14:creationId xmlns:p14="http://schemas.microsoft.com/office/powerpoint/2010/main" val="346708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9960" y="-8082"/>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29059" y="-8082"/>
            <a:ext cx="1914894" cy="388205"/>
          </a:xfrm>
          <a:prstGeom prst="rect">
            <a:avLst/>
          </a:prstGeom>
        </p:spPr>
      </p:pic>
      <p:sp>
        <p:nvSpPr>
          <p:cNvPr id="4" name="Google Shape;55;p13">
            <a:extLst>
              <a:ext uri="{FF2B5EF4-FFF2-40B4-BE49-F238E27FC236}">
                <a16:creationId xmlns:a16="http://schemas.microsoft.com/office/drawing/2014/main" id="{636D1E86-2E42-6E46-B65D-3B4F7F43E79D}"/>
              </a:ext>
            </a:extLst>
          </p:cNvPr>
          <p:cNvSpPr txBox="1">
            <a:spLocks/>
          </p:cNvSpPr>
          <p:nvPr/>
        </p:nvSpPr>
        <p:spPr>
          <a:xfrm>
            <a:off x="1037878" y="4658514"/>
            <a:ext cx="1006075" cy="316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buClr>
                <a:schemeClr val="dk1"/>
              </a:buClr>
              <a:buSzPts val="1100"/>
            </a:pPr>
            <a:endParaRPr lang="en-GB" sz="1200" dirty="0">
              <a:solidFill>
                <a:schemeClr val="tx1">
                  <a:lumMod val="50000"/>
                  <a:lumOff val="50000"/>
                </a:schemeClr>
              </a:solidFill>
            </a:endParaRPr>
          </a:p>
          <a:p>
            <a:pPr marL="0" indent="0" algn="l"/>
            <a:endParaRPr lang="en-GB" sz="1200" dirty="0">
              <a:solidFill>
                <a:schemeClr val="tx1">
                  <a:lumMod val="50000"/>
                  <a:lumOff val="50000"/>
                </a:schemeClr>
              </a:solidFill>
            </a:endParaRPr>
          </a:p>
        </p:txBody>
      </p:sp>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31439" y="-83627"/>
            <a:ext cx="71581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2"/>
                </a:solidFill>
                <a:latin typeface="Lato"/>
                <a:ea typeface="Lato"/>
                <a:cs typeface="Lato"/>
                <a:sym typeface="Lato"/>
              </a:rPr>
              <a:t>Additional Slide 1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57272" y="560725"/>
            <a:ext cx="8972672" cy="4496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endParaRPr lang="en-GB" b="1" dirty="0">
              <a:latin typeface="Corbel" panose="020B0503020204020204" pitchFamily="34" charset="0"/>
              <a:ea typeface="Cambria" panose="02040503050406030204" pitchFamily="18" charset="0"/>
            </a:endParaRPr>
          </a:p>
          <a:p>
            <a:pPr lvl="1">
              <a:lnSpc>
                <a:spcPct val="100000"/>
              </a:lnSpc>
            </a:pPr>
            <a:endParaRPr lang="en-GB" sz="1600" dirty="0">
              <a:latin typeface="Corbel" panose="020B0503020204020204" pitchFamily="34" charset="0"/>
              <a:ea typeface="Cambria" panose="02040503050406030204" pitchFamily="18" charset="0"/>
            </a:endParaRPr>
          </a:p>
          <a:p>
            <a:endParaRPr lang="en-IE" sz="3400" dirty="0">
              <a:latin typeface="Corbel" panose="020B0503020204020204" pitchFamily="34"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CF153543-DD9E-4872-F050-8199F929256A}"/>
              </a:ext>
            </a:extLst>
          </p:cNvPr>
          <p:cNvGraphicFramePr>
            <a:graphicFrameLocks noGrp="1"/>
          </p:cNvGraphicFramePr>
          <p:nvPr>
            <p:extLst>
              <p:ext uri="{D42A27DB-BD31-4B8C-83A1-F6EECF244321}">
                <p14:modId xmlns:p14="http://schemas.microsoft.com/office/powerpoint/2010/main" val="4035670859"/>
              </p:ext>
            </p:extLst>
          </p:nvPr>
        </p:nvGraphicFramePr>
        <p:xfrm>
          <a:off x="29960" y="417850"/>
          <a:ext cx="8972672" cy="4700557"/>
        </p:xfrm>
        <a:graphic>
          <a:graphicData uri="http://schemas.openxmlformats.org/drawingml/2006/table">
            <a:tbl>
              <a:tblPr firstRow="1" firstCol="1" bandRow="1"/>
              <a:tblGrid>
                <a:gridCol w="664963">
                  <a:extLst>
                    <a:ext uri="{9D8B030D-6E8A-4147-A177-3AD203B41FA5}">
                      <a16:colId xmlns:a16="http://schemas.microsoft.com/office/drawing/2014/main" val="2936395045"/>
                    </a:ext>
                  </a:extLst>
                </a:gridCol>
                <a:gridCol w="1842448">
                  <a:extLst>
                    <a:ext uri="{9D8B030D-6E8A-4147-A177-3AD203B41FA5}">
                      <a16:colId xmlns:a16="http://schemas.microsoft.com/office/drawing/2014/main" val="2277599960"/>
                    </a:ext>
                  </a:extLst>
                </a:gridCol>
                <a:gridCol w="4559465">
                  <a:extLst>
                    <a:ext uri="{9D8B030D-6E8A-4147-A177-3AD203B41FA5}">
                      <a16:colId xmlns:a16="http://schemas.microsoft.com/office/drawing/2014/main" val="3459475456"/>
                    </a:ext>
                  </a:extLst>
                </a:gridCol>
                <a:gridCol w="956682">
                  <a:extLst>
                    <a:ext uri="{9D8B030D-6E8A-4147-A177-3AD203B41FA5}">
                      <a16:colId xmlns:a16="http://schemas.microsoft.com/office/drawing/2014/main" val="1365484480"/>
                    </a:ext>
                  </a:extLst>
                </a:gridCol>
                <a:gridCol w="949114">
                  <a:extLst>
                    <a:ext uri="{9D8B030D-6E8A-4147-A177-3AD203B41FA5}">
                      <a16:colId xmlns:a16="http://schemas.microsoft.com/office/drawing/2014/main" val="577029494"/>
                    </a:ext>
                  </a:extLst>
                </a:gridCol>
              </a:tblGrid>
              <a:tr h="93154">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Country</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algn="ct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Mechanism</a:t>
                      </a:r>
                      <a:endParaRPr lang="en-IE" sz="1800"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Description</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Policy Cycle </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Lead Agency</a:t>
                      </a:r>
                      <a:endParaRPr lang="en-IE"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extLst>
                  <a:ext uri="{0D108BD9-81ED-4DB2-BD59-A6C34878D82A}">
                    <a16:rowId xmlns:a16="http://schemas.microsoft.com/office/drawing/2014/main" val="2940788652"/>
                  </a:ext>
                </a:extLst>
              </a:tr>
              <a:tr h="857614">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Budget law, drawing on New Indicators of Wealth</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Approved in April 2015, law 411 requires the Government to submit an annual report to Parliament on progress on 10 new indicators reflecting the country’s economic, social and environmental situation. The report, which should include an assessment of the impact of the main reforms envisaged on these indicators, can be debated in Parliament upon request by the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 Strategy and the Economic, Social and Environmental Council (EESC)</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811196609"/>
                  </a:ext>
                </a:extLst>
              </a:tr>
              <a:tr h="562796">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Italy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Budget law, drawing on Measures of equitable and sustainable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Building on the National Statistical Institute’s “Measures of equitable and sustainable well-being”, a law approved in 2016 stipulated a narrow set of 12 indicators that should be annually reported to Parliament in the context of budgetary discussions.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and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Ministry of Economics and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1125992474"/>
                  </a:ext>
                </a:extLst>
              </a:tr>
              <a:tr h="115243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“Accountability Day”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annual “Monitor of well-being” produced by the National Statistical Institute will form the basis of Cabinet considerations on the state of well-being in the country. These Cabinet considerations will then be part of the accountability debate in the House of Representatives (in May each year). In addition, the policy assessment agencies in the country (the Netherlands Bureau for Economic Policy Analysis, the Netherlands Environmental Assessment Agency, and the Netherlands Institute for Social Research) are asked to “conduct a periodic exploration of well-being”, based on the Monitor.</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 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 Cabinet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39964011"/>
                  </a:ext>
                </a:extLst>
              </a:tr>
              <a:tr h="78106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 Performs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3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Scottish government’s National Performance Framework (NPF), first released as part of the 2007 Spending Review, defines a 10-year vision for the country based upon an outcomes-based approach (rather than inputs and outputs) to measuring the government’s achievements. The NPF forms the basis of performance agreements with public service delivery bodies, including at local level, and is used to monitor their effectiveness.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Monitoring;Evaluation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Scottish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0476789"/>
                  </a:ext>
                </a:extLst>
              </a:tr>
              <a:tr h="464523">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Sweden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New Measures for Prosperity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New Measures of Well-being developed by the Swedish government as a complement to GDP have been integrated into the Budget Bill 2017.</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Ministry of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200237572"/>
                  </a:ext>
                </a:extLst>
              </a:tr>
              <a:tr h="584517">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United Kingdom</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4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Efforts to bring well-being metrics into policy in the United Kingdom have taken several different forms. One is the What Works Centre for Wellbeing, an independent collaborative centre that aims to develop and boost the generation of high-quality evidence on well-being for decision-makers in government, communities, businesses, and other organisations to use in their work.</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2402732346"/>
                  </a:ext>
                </a:extLst>
              </a:tr>
            </a:tbl>
          </a:graphicData>
        </a:graphic>
      </p:graphicFrame>
    </p:spTree>
    <p:extLst>
      <p:ext uri="{BB962C8B-B14F-4D97-AF65-F5344CB8AC3E}">
        <p14:creationId xmlns:p14="http://schemas.microsoft.com/office/powerpoint/2010/main" val="13892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634937" y="222357"/>
            <a:ext cx="6987527"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Western Development Commission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93638" y="1220985"/>
            <a:ext cx="4259641" cy="3922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GB" b="1" dirty="0">
                <a:solidFill>
                  <a:schemeClr val="tx1"/>
                </a:solidFill>
                <a:latin typeface="Lato" panose="020B0604020202020204" charset="0"/>
                <a:ea typeface="Lato" panose="020B0604020202020204" charset="0"/>
                <a:cs typeface="Lato" panose="020B0604020202020204" charset="0"/>
              </a:rPr>
              <a:t>Independent State body – under the aegis of the Dept. of Rural and Community Development (DRCD)</a:t>
            </a:r>
          </a:p>
          <a:p>
            <a:pPr marL="0" indent="0">
              <a:buNone/>
            </a:pPr>
            <a:endParaRPr lang="en-IE" sz="1200" b="1"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WDC Act 1998 </a:t>
            </a:r>
          </a:p>
          <a:p>
            <a:pPr marL="0" indent="0">
              <a:buNone/>
            </a:pPr>
            <a:r>
              <a:rPr lang="en-IE" dirty="0">
                <a:solidFill>
                  <a:schemeClr val="tx1"/>
                </a:solidFill>
                <a:latin typeface="Lato" panose="020B0604020202020204" charset="0"/>
                <a:ea typeface="Lato" panose="020B0604020202020204" charset="0"/>
                <a:cs typeface="Lato" panose="020B0604020202020204" charset="0"/>
              </a:rPr>
              <a:t>‘….</a:t>
            </a:r>
            <a:r>
              <a:rPr lang="en-IE" i="1" dirty="0">
                <a:solidFill>
                  <a:schemeClr val="tx1"/>
                </a:solidFill>
                <a:latin typeface="Lato" panose="020B0604020202020204" charset="0"/>
                <a:ea typeface="Lato" panose="020B0604020202020204" charset="0"/>
                <a:cs typeface="Lato" panose="020B0604020202020204" charset="0"/>
              </a:rPr>
              <a:t>foster and promote the economic and social development of the Western Region’</a:t>
            </a:r>
          </a:p>
          <a:p>
            <a:endParaRPr lang="en-IE" sz="800"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7 county Western Region</a:t>
            </a:r>
          </a:p>
          <a:p>
            <a:pPr marL="114300" indent="0">
              <a:buNone/>
            </a:pPr>
            <a:r>
              <a:rPr lang="en-IE" b="1" dirty="0">
                <a:solidFill>
                  <a:schemeClr val="tx1"/>
                </a:solidFill>
                <a:latin typeface="Lato" panose="020B0604020202020204" charset="0"/>
                <a:ea typeface="Lato" panose="020B0604020202020204" charset="0"/>
                <a:cs typeface="Lato" panose="020B0604020202020204" charset="0"/>
              </a:rPr>
              <a:t>(Clare, Donegal, Galway, Leitrim Mayo, Roscommon, Sligo)</a:t>
            </a: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4779776" y="1220985"/>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n-GB" b="1" dirty="0">
                <a:solidFill>
                  <a:schemeClr val="tx1"/>
                </a:solidFill>
                <a:latin typeface="Lato"/>
                <a:ea typeface="Lato"/>
                <a:cs typeface="Lato"/>
                <a:sym typeface="Lato"/>
              </a:rPr>
              <a:t>Our work is built on 3 key pillars:</a:t>
            </a:r>
            <a:br>
              <a:rPr lang="en-GB" b="1" dirty="0">
                <a:solidFill>
                  <a:schemeClr val="tx1"/>
                </a:solidFill>
                <a:latin typeface="Lato"/>
                <a:ea typeface="Lato"/>
                <a:cs typeface="Lato"/>
                <a:sym typeface="Lato"/>
              </a:rPr>
            </a:br>
            <a:endParaRPr lang="en-GB" b="1" dirty="0">
              <a:solidFill>
                <a:schemeClr val="tx1"/>
              </a:solidFill>
              <a:latin typeface="Lato"/>
              <a:ea typeface="Lato"/>
              <a:cs typeface="Lato"/>
              <a:sym typeface="Lato"/>
            </a:endParaRP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promotion</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leadership</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Sustainable enterprise</a:t>
            </a:r>
          </a:p>
          <a:p>
            <a:pPr marL="114300" indent="0">
              <a:buNone/>
            </a:pPr>
            <a:r>
              <a:rPr lang="en-GB" sz="1400" b="1" dirty="0">
                <a:solidFill>
                  <a:schemeClr val="tx1"/>
                </a:solidFill>
                <a:latin typeface="Lato" panose="020B0604020202020204" charset="0"/>
                <a:ea typeface="Lato" panose="020B0604020202020204" charset="0"/>
                <a:cs typeface="Lato" panose="020B0604020202020204" charset="0"/>
              </a:rPr>
              <a:t>         Download WDC Strategy </a:t>
            </a:r>
            <a:r>
              <a:rPr lang="en-GB" sz="1400" b="1" dirty="0">
                <a:latin typeface="Lato" panose="020B0604020202020204" charset="0"/>
                <a:ea typeface="Lato" panose="020B0604020202020204" charset="0"/>
                <a:cs typeface="Lato" panose="020B0604020202020204" charset="0"/>
                <a:hlinkClick r:id="rId5"/>
              </a:rPr>
              <a:t>here </a:t>
            </a:r>
            <a:endParaRPr lang="en-GB" sz="1400" b="1" dirty="0">
              <a:latin typeface="Lato" panose="020B0604020202020204" charset="0"/>
              <a:ea typeface="Lato" panose="020B0604020202020204" charset="0"/>
              <a:cs typeface="Lato" panose="020B0604020202020204" charset="0"/>
            </a:endParaRPr>
          </a:p>
          <a:p>
            <a:endParaRPr lang="en-GB" sz="1400" b="1" dirty="0">
              <a:latin typeface="Lato" panose="020B0604020202020204" charset="0"/>
              <a:ea typeface="Lato" panose="020B0604020202020204" charset="0"/>
              <a:cs typeface="Lato" panose="020B0604020202020204" charset="0"/>
            </a:endParaRPr>
          </a:p>
          <a:p>
            <a:endParaRPr lang="en-GB" sz="2400" b="1" dirty="0">
              <a:latin typeface="Lato" panose="020B0604020202020204" charset="0"/>
              <a:ea typeface="Lato" panose="020B0604020202020204" charset="0"/>
              <a:cs typeface="Lato" panose="020B0604020202020204" charset="0"/>
            </a:endParaRPr>
          </a:p>
          <a:p>
            <a:endParaRPr lang="en-GB" sz="1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6780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1"/>
            <a:ext cx="1914894" cy="432827"/>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47190" y="-40165"/>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OECD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7" y="832970"/>
            <a:ext cx="900519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2" name="Table 1">
            <a:extLst>
              <a:ext uri="{FF2B5EF4-FFF2-40B4-BE49-F238E27FC236}">
                <a16:creationId xmlns:a16="http://schemas.microsoft.com/office/drawing/2014/main" id="{996F833A-E342-371C-7C91-B0327D3B730B}"/>
              </a:ext>
            </a:extLst>
          </p:cNvPr>
          <p:cNvGraphicFramePr>
            <a:graphicFrameLocks noGrp="1"/>
          </p:cNvGraphicFramePr>
          <p:nvPr>
            <p:extLst>
              <p:ext uri="{D42A27DB-BD31-4B8C-83A1-F6EECF244321}">
                <p14:modId xmlns:p14="http://schemas.microsoft.com/office/powerpoint/2010/main" val="3961708918"/>
              </p:ext>
            </p:extLst>
          </p:nvPr>
        </p:nvGraphicFramePr>
        <p:xfrm>
          <a:off x="290619" y="591649"/>
          <a:ext cx="8251116" cy="4322260"/>
        </p:xfrm>
        <a:graphic>
          <a:graphicData uri="http://schemas.openxmlformats.org/drawingml/2006/table">
            <a:tbl>
              <a:tblPr firstRow="1" firstCol="1" bandRow="1"/>
              <a:tblGrid>
                <a:gridCol w="3132129">
                  <a:extLst>
                    <a:ext uri="{9D8B030D-6E8A-4147-A177-3AD203B41FA5}">
                      <a16:colId xmlns:a16="http://schemas.microsoft.com/office/drawing/2014/main" val="1980622618"/>
                    </a:ext>
                  </a:extLst>
                </a:gridCol>
                <a:gridCol w="5118987">
                  <a:extLst>
                    <a:ext uri="{9D8B030D-6E8A-4147-A177-3AD203B41FA5}">
                      <a16:colId xmlns:a16="http://schemas.microsoft.com/office/drawing/2014/main" val="1537747738"/>
                    </a:ext>
                  </a:extLst>
                </a:gridCol>
              </a:tblGrid>
              <a:tr h="248670">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Dimension</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777335077"/>
                  </a:ext>
                </a:extLst>
              </a:tr>
              <a:tr h="274030">
                <a:tc rowSpan="11">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Current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Income &amp; Wealth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649971404"/>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Subjective Well-Being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16311218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Jobs and Work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70195943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Safety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4741375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Housing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839953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Work-Life Balance</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37441881"/>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53139295"/>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Connections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92353562"/>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Knowledge &amp; Skills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72670167"/>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Civil Engagement</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332535434"/>
                  </a:ext>
                </a:extLst>
              </a:tr>
              <a:tr h="28148">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Environmental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09635275"/>
                  </a:ext>
                </a:extLst>
              </a:tr>
              <a:tr h="249758">
                <a:tc rowSpan="4">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Resources for Future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Economic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18209832"/>
                  </a:ext>
                </a:extLst>
              </a:tr>
              <a:tr h="28187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Natural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23139888"/>
                  </a:ext>
                </a:extLst>
              </a:tr>
              <a:tr h="31398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Human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824663525"/>
                  </a:ext>
                </a:extLst>
              </a:tr>
              <a:tr h="201917">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94794116"/>
                  </a:ext>
                </a:extLst>
              </a:tr>
            </a:tbl>
          </a:graphicData>
        </a:graphic>
      </p:graphicFrame>
    </p:spTree>
    <p:extLst>
      <p:ext uri="{BB962C8B-B14F-4D97-AF65-F5344CB8AC3E}">
        <p14:creationId xmlns:p14="http://schemas.microsoft.com/office/powerpoint/2010/main" val="29016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49013" y="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431695" y="61682"/>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Introduction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18226" y="1090896"/>
            <a:ext cx="8552306" cy="3852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spcAft>
                <a:spcPts val="600"/>
              </a:spcAft>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Ireland’s First Well-Being Framework published in late 2021 </a:t>
            </a: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Early stages of development</a:t>
            </a:r>
          </a:p>
          <a:p>
            <a:pPr marL="742950" lvl="1" indent="-285750">
              <a:lnSpc>
                <a:spcPct val="100000"/>
              </a:lnSpc>
              <a:spcBef>
                <a:spcPts val="0"/>
              </a:spcBef>
              <a:spcAft>
                <a:spcPts val="600"/>
              </a:spcAft>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Goal = </a:t>
            </a:r>
            <a:r>
              <a:rPr lang="en-GB" sz="1800" i="1" dirty="0">
                <a:solidFill>
                  <a:srgbClr val="000000"/>
                </a:solidFill>
                <a:latin typeface="Lato" panose="020B0604020202020204" charset="0"/>
                <a:ea typeface="Lato" panose="020B0604020202020204" charset="0"/>
                <a:cs typeface="Lato" panose="020B0604020202020204" charset="0"/>
              </a:rPr>
              <a:t>“provide more comprehensive policy analysis through a broader perspective developing a Framework which is integrated with policymaking” </a:t>
            </a:r>
            <a:r>
              <a:rPr lang="en-GB" sz="1800" dirty="0">
                <a:solidFill>
                  <a:srgbClr val="000000"/>
                </a:solidFill>
                <a:latin typeface="Lato" panose="020B0604020202020204" charset="0"/>
                <a:ea typeface="Lato" panose="020B0604020202020204" charset="0"/>
                <a:cs typeface="Lato" panose="020B0604020202020204" charset="0"/>
              </a:rPr>
              <a:t>(NESC, 2021). </a:t>
            </a:r>
            <a:r>
              <a:rPr lang="en-GB" sz="2000" dirty="0">
                <a:solidFill>
                  <a:srgbClr val="000000"/>
                </a:solidFill>
                <a:latin typeface="Lato" panose="020B0604020202020204" charset="0"/>
                <a:ea typeface="Lato" panose="020B0604020202020204" charset="0"/>
                <a:cs typeface="Lato" panose="020B0604020202020204" charset="0"/>
              </a:rPr>
              <a:t>	</a:t>
            </a:r>
          </a:p>
          <a:p>
            <a:pPr marL="285750" indent="-285750">
              <a:lnSpc>
                <a:spcPct val="100000"/>
              </a:lnSpc>
              <a:spcAft>
                <a:spcPts val="600"/>
              </a:spcAft>
              <a:buClr>
                <a:srgbClr val="000000"/>
              </a:buClr>
              <a:buSzTx/>
              <a:defRPr/>
            </a:pPr>
            <a:endParaRPr kumimoji="0" lang="en-GB"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00000"/>
              </a:lnSpc>
              <a:spcAft>
                <a:spcPts val="600"/>
              </a:spcAft>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Concerted Global Effort to Move Beyond GDP over past decades</a:t>
            </a:r>
          </a:p>
          <a:p>
            <a:pPr marL="742950" lvl="1" indent="-285750">
              <a:lnSpc>
                <a:spcPct val="100000"/>
              </a:lnSpc>
              <a:spcBef>
                <a:spcPts val="0"/>
              </a:spcBef>
              <a:spcAft>
                <a:spcPts val="600"/>
              </a:spcAft>
              <a:buClr>
                <a:srgbClr val="000000"/>
              </a:buClr>
              <a:buSzTx/>
              <a:defRPr/>
            </a:pPr>
            <a:r>
              <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International progress by OECD, United Nations, World Bank. New Zealand Leader at the National Level since 2009.</a:t>
            </a:r>
          </a:p>
          <a:p>
            <a:pPr marL="742950" lvl="1" indent="-285750">
              <a:lnSpc>
                <a:spcPct val="100000"/>
              </a:lnSpc>
              <a:spcBef>
                <a:spcPts val="0"/>
              </a:spcBef>
              <a:spcAft>
                <a:spcPts val="600"/>
              </a:spcAft>
              <a:buClr>
                <a:srgbClr val="000000"/>
              </a:buClr>
              <a:buSzTx/>
              <a:defRPr/>
            </a:pPr>
            <a:endParaRPr lang="en-GB" sz="7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Developments across Europe too e.g. Dutch Monitor of Well-Being 2019.</a:t>
            </a:r>
            <a:endPar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44055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80649"/>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755474" y="110721"/>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Contribution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10425"/>
            <a:ext cx="8846541" cy="3879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A</a:t>
            </a: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systematic review focusing on two key missing links whose omission weakens the framework’s coherence.</a:t>
            </a:r>
          </a:p>
          <a:p>
            <a:pPr marL="742950" lvl="1" indent="-285750">
              <a:lnSpc>
                <a:spcPct val="100000"/>
              </a:lnSpc>
              <a:spcBef>
                <a:spcPts val="0"/>
              </a:spcBef>
              <a:buClr>
                <a:srgbClr val="000000"/>
              </a:buClr>
              <a:buSzTx/>
              <a:defRPr/>
            </a:pPr>
            <a:endPar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1) Clarity around the concept of Sustainable Development.</a:t>
            </a:r>
          </a:p>
          <a:p>
            <a:pPr marL="742950" lvl="1" indent="-285750">
              <a:lnSpc>
                <a:spcPct val="100000"/>
              </a:lnSpc>
              <a:spcBef>
                <a:spcPts val="0"/>
              </a:spcBef>
              <a:buClr>
                <a:srgbClr val="000000"/>
              </a:buClr>
              <a:buSzTx/>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Risk of distorting Current Well-B</a:t>
            </a:r>
            <a:r>
              <a:rPr lang="en-GB" sz="1600" dirty="0" err="1">
                <a:solidFill>
                  <a:srgbClr val="000000"/>
                </a:solidFill>
                <a:latin typeface="Lato" panose="020B0604020202020204" charset="0"/>
                <a:ea typeface="Lato" panose="020B0604020202020204" charset="0"/>
                <a:cs typeface="Lato" panose="020B0604020202020204" charset="0"/>
              </a:rPr>
              <a:t>eing</a:t>
            </a:r>
            <a:r>
              <a:rPr lang="en-GB" sz="1600" dirty="0">
                <a:solidFill>
                  <a:srgbClr val="000000"/>
                </a:solidFill>
                <a:latin typeface="Lato" panose="020B0604020202020204" charset="0"/>
                <a:ea typeface="Lato" panose="020B0604020202020204" charset="0"/>
                <a:cs typeface="Lato" panose="020B0604020202020204" charset="0"/>
              </a:rPr>
              <a:t> and Future Well-Being trade-offs.</a:t>
            </a:r>
          </a:p>
          <a:p>
            <a:pPr marL="914400" lvl="2" indent="0">
              <a:lnSpc>
                <a:spcPct val="100000"/>
              </a:lnSpc>
              <a:spcBef>
                <a:spcPts val="0"/>
              </a:spcBef>
              <a:buClr>
                <a:srgbClr val="000000"/>
              </a:buClr>
              <a:buSzTx/>
              <a:buNone/>
              <a:defRPr/>
            </a:pPr>
            <a:endParaRPr lang="en-GB" sz="1600"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Paper builds on McGrath, Hynes &amp; McHale (2020) </a:t>
            </a:r>
            <a:r>
              <a:rPr lang="en-GB" sz="1600" i="1" dirty="0">
                <a:solidFill>
                  <a:srgbClr val="000000"/>
                </a:solidFill>
                <a:latin typeface="Lato" panose="020B0604020202020204" charset="0"/>
                <a:ea typeface="Lato" panose="020B0604020202020204" charset="0"/>
                <a:cs typeface="Lato" panose="020B0604020202020204" charset="0"/>
              </a:rPr>
              <a:t>Economic and Social Review.</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457200" lvl="1" indent="0">
              <a:lnSpc>
                <a:spcPct val="100000"/>
              </a:lnSpc>
              <a:spcBef>
                <a:spcPts val="0"/>
              </a:spcBef>
              <a:buClr>
                <a:srgbClr val="000000"/>
              </a:buClr>
              <a:buSzTx/>
              <a:buNone/>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2) Regional Integration </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Risk of distorting policy choices/evaluation in relation to regional development. </a:t>
            </a:r>
          </a:p>
          <a:p>
            <a:pPr marL="1200150" lvl="2" indent="-285750">
              <a:lnSpc>
                <a:spcPct val="100000"/>
              </a:lnSpc>
              <a:spcBef>
                <a:spcPts val="0"/>
              </a:spcBef>
              <a:buClr>
                <a:srgbClr val="000000"/>
              </a:buClr>
              <a:buSzTx/>
              <a:defRPr/>
            </a:pPr>
            <a:endPar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C</a:t>
            </a:r>
            <a:r>
              <a:rPr kumimoji="0" lang="en-GB" sz="1600" i="0" u="none" strike="noStrike" kern="0" cap="none" spc="0" normalizeH="0" baseline="0" noProof="0" dirty="0" err="1">
                <a:ln>
                  <a:noFill/>
                </a:ln>
                <a:solidFill>
                  <a:srgbClr val="000000"/>
                </a:solidFill>
                <a:effectLst/>
                <a:uLnTx/>
                <a:uFillTx/>
                <a:latin typeface="Lato" panose="020B0604020202020204" charset="0"/>
                <a:ea typeface="Lato" panose="020B0604020202020204" charset="0"/>
                <a:cs typeface="Lato" panose="020B0604020202020204" charset="0"/>
                <a:sym typeface="Arial"/>
              </a:rPr>
              <a:t>onsiderations</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for regional integration + </a:t>
            </a:r>
            <a:r>
              <a:rPr lang="en-GB" sz="1600" dirty="0">
                <a:solidFill>
                  <a:srgbClr val="000000"/>
                </a:solidFill>
                <a:latin typeface="Lato" panose="020B0604020202020204" charset="0"/>
                <a:ea typeface="Lato" panose="020B0604020202020204" charset="0"/>
                <a:cs typeface="Lato" panose="020B0604020202020204" charset="0"/>
              </a:rPr>
              <a:t>practical policy application </a:t>
            </a:r>
            <a:r>
              <a:rPr lang="en-GB" sz="1600" dirty="0" err="1">
                <a:solidFill>
                  <a:srgbClr val="000000"/>
                </a:solidFill>
                <a:latin typeface="Lato" panose="020B0604020202020204" charset="0"/>
                <a:ea typeface="Lato" panose="020B0604020202020204" charset="0"/>
                <a:cs typeface="Lato" panose="020B0604020202020204" charset="0"/>
              </a:rPr>
              <a:t>wrt</a:t>
            </a:r>
            <a:r>
              <a:rPr lang="en-GB" sz="1600" dirty="0">
                <a:solidFill>
                  <a:srgbClr val="000000"/>
                </a:solidFill>
                <a:latin typeface="Lato" panose="020B0604020202020204" charset="0"/>
                <a:ea typeface="Lato" panose="020B0604020202020204" charset="0"/>
                <a:cs typeface="Lato" panose="020B0604020202020204" charset="0"/>
              </a:rPr>
              <a:t> the </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NPF</a:t>
            </a:r>
            <a:r>
              <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a:t>
            </a:r>
          </a:p>
          <a:p>
            <a:pPr marL="0" indent="0">
              <a:lnSpc>
                <a:spcPct val="100000"/>
              </a:lnSpc>
              <a:buClr>
                <a:srgbClr val="000000"/>
              </a:buClr>
              <a:buSzTx/>
              <a:buNone/>
              <a:defRPr/>
            </a:pPr>
            <a:endParaRPr lang="en-GB" sz="16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kumimoji="0" lang="en-GB" sz="16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38026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Overview of the National Well-Being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The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initial well-being framework contains 11 themes: 35 indi</a:t>
            </a: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cators</a:t>
            </a:r>
            <a:endPar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114300" indent="0" algn="just">
              <a:lnSpc>
                <a:spcPct val="120000"/>
              </a:lnSpc>
              <a:spcAft>
                <a:spcPts val="600"/>
              </a:spcAft>
              <a:buNone/>
            </a:pPr>
            <a:endParaRPr lang="en-IE" sz="2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Income &amp; wealth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Safety &amp; security</a:t>
            </a:r>
          </a:p>
          <a:p>
            <a:pPr marL="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Google Shape;55;p13">
            <a:extLst>
              <a:ext uri="{FF2B5EF4-FFF2-40B4-BE49-F238E27FC236}">
                <a16:creationId xmlns:a16="http://schemas.microsoft.com/office/drawing/2014/main" id="{6D4B55CB-F079-0D6A-10D2-4BB1CA2FB9BC}"/>
              </a:ext>
            </a:extLst>
          </p:cNvPr>
          <p:cNvSpPr txBox="1">
            <a:spLocks/>
          </p:cNvSpPr>
          <p:nvPr/>
        </p:nvSpPr>
        <p:spPr>
          <a:xfrm>
            <a:off x="4083889" y="1853433"/>
            <a:ext cx="6139237"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Time use</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Community, social connections &amp; community participation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Civic engagement &amp; cultural expression.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288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0" y="58277"/>
            <a:ext cx="1914894" cy="583243"/>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085900" y="98055"/>
            <a:ext cx="7089289"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Sustainable Development (SD)</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249065" y="761856"/>
            <a:ext cx="8080896"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Lack of Clarity around SD</a:t>
            </a:r>
          </a:p>
          <a:p>
            <a:pPr lvl="1">
              <a:lnSpc>
                <a:spcPct val="100000"/>
              </a:lnSpc>
              <a:spcBef>
                <a:spcPts val="0"/>
              </a:spcBef>
              <a:buClrTx/>
            </a:pPr>
            <a:endParaRPr lang="en-GB" sz="1200" dirty="0">
              <a:solidFill>
                <a:schemeClr val="tx1"/>
              </a:solidFill>
              <a:latin typeface="Lato" panose="020B0604020202020204" charset="0"/>
              <a:ea typeface="Lato" panose="020B0604020202020204" charset="0"/>
              <a:cs typeface="Lato" panose="020B0604020202020204" charset="0"/>
            </a:endParaRPr>
          </a:p>
          <a:p>
            <a:pPr marL="612000" lvl="1">
              <a:lnSpc>
                <a:spcPct val="100000"/>
              </a:lnSpc>
              <a:spcBef>
                <a:spcPts val="0"/>
              </a:spcBef>
              <a:buClrTx/>
            </a:pPr>
            <a:r>
              <a:rPr lang="en-GB" sz="1800" dirty="0">
                <a:solidFill>
                  <a:schemeClr val="tx1"/>
                </a:solidFill>
                <a:latin typeface="Lato" panose="020B0604020202020204" charset="0"/>
                <a:ea typeface="Lato" panose="020B0604020202020204" charset="0"/>
                <a:cs typeface="Lato" panose="020B0604020202020204" charset="0"/>
              </a:rPr>
              <a:t>SD = not limiting well-being possibilities of future gens</a:t>
            </a:r>
            <a:r>
              <a:rPr lang="en-GB" dirty="0">
                <a:solidFill>
                  <a:schemeClr val="tx1"/>
                </a:solidFill>
                <a:latin typeface="Lato" panose="020B0604020202020204" charset="0"/>
                <a:ea typeface="Lato" panose="020B0604020202020204" charset="0"/>
                <a:cs typeface="Lato" panose="020B0604020202020204" charset="0"/>
              </a:rPr>
              <a:t>. </a:t>
            </a:r>
            <a:endParaRPr lang="en-IE"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6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800" b="1" dirty="0">
              <a:solidFill>
                <a:schemeClr val="tx1"/>
              </a:solidFill>
              <a:latin typeface="Lato" panose="020B0604020202020204" charset="0"/>
              <a:ea typeface="Lato" panose="020B0604020202020204" charset="0"/>
              <a:cs typeface="Lato" panose="020B0604020202020204" charset="0"/>
            </a:endParaRPr>
          </a:p>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Critical to distinguish between Current &amp; Future Well-Being</a:t>
            </a:r>
          </a:p>
          <a:p>
            <a:pPr marL="360000" indent="0" algn="just">
              <a:lnSpc>
                <a:spcPct val="100000"/>
              </a:lnSpc>
              <a:buClrTx/>
              <a:buNone/>
            </a:pPr>
            <a:endParaRPr lang="en-GB" sz="5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endParaRPr lang="en-GB" sz="2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The assessment of sustainability [future well-being] </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is complementary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to the question of current well-being... This may sound trivial and yet it deserves emphasis, because some existing approaches fail to adopt this principle, leading to potentially confusing messages…</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confusion may arise when one tries to combine current well-being and sustainability”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(Stiglitz et al., 2009).</a:t>
            </a:r>
            <a:endParaRPr lang="en-IE" sz="2000" dirty="0">
              <a:latin typeface="Lato" panose="020F0502020204030203" pitchFamily="34" charset="0"/>
              <a:ea typeface="Lato" panose="020F0502020204030203" pitchFamily="34" charset="0"/>
              <a:cs typeface="Lato" panose="020F0502020204030203" pitchFamily="34" charset="0"/>
            </a:endParaRPr>
          </a:p>
          <a:p>
            <a:pPr>
              <a:lnSpc>
                <a:spcPct val="100000"/>
              </a:lnSpc>
              <a:buClrTx/>
            </a:pP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buClrTx/>
            </a:pPr>
            <a:r>
              <a:rPr lang="en-IE" sz="2000" b="1" dirty="0">
                <a:solidFill>
                  <a:schemeClr val="tx1"/>
                </a:solidFill>
                <a:latin typeface="Lato" panose="020F0502020204030203" pitchFamily="34" charset="0"/>
                <a:ea typeface="Lato" panose="020F0502020204030203" pitchFamily="34" charset="0"/>
                <a:cs typeface="Lato" panose="020F0502020204030203" pitchFamily="34" charset="0"/>
              </a:rPr>
              <a:t>Avoid Short-termism – SD is about Longer Term</a:t>
            </a:r>
          </a:p>
          <a:p>
            <a:pPr lvl="1">
              <a:lnSpc>
                <a:spcPct val="100000"/>
              </a:lnSpc>
              <a:buClrTx/>
            </a:pP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“Capital” Approach focuses on </a:t>
            </a:r>
            <a:r>
              <a:rPr lang="en-IE" sz="1600" dirty="0" err="1">
                <a:solidFill>
                  <a:schemeClr val="tx1"/>
                </a:solidFill>
                <a:latin typeface="Lato" panose="020F0502020204030203" pitchFamily="34" charset="0"/>
                <a:ea typeface="Lato" panose="020F0502020204030203" pitchFamily="34" charset="0"/>
                <a:cs typeface="Lato" panose="020F0502020204030203" pitchFamily="34" charset="0"/>
              </a:rPr>
              <a:t>Integeren</a:t>
            </a: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 Well-Being </a:t>
            </a:r>
          </a:p>
          <a:p>
            <a:pPr lvl="1">
              <a:lnSpc>
                <a:spcPct val="100000"/>
              </a:lnSpc>
              <a:spcBef>
                <a:spcPts val="0"/>
              </a:spcBef>
              <a:buClrTx/>
            </a:pPr>
            <a:endParaRPr lang="en-IE" sz="7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5757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0" y="17753"/>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7170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94966" y="1577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CES Framework for Measuring SD</a:t>
            </a: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119158" y="1788162"/>
            <a:ext cx="3388659" cy="35312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None/>
            </a:pPr>
            <a:r>
              <a:rPr lang="en-IE" sz="2000" b="1" dirty="0">
                <a:solidFill>
                  <a:schemeClr val="tx1"/>
                </a:solidFill>
                <a:latin typeface="Lato" panose="020B0604020202020204" charset="0"/>
                <a:ea typeface="Lato" panose="020B0604020202020204" charset="0"/>
                <a:cs typeface="Lato" panose="020B0604020202020204" charset="0"/>
              </a:rPr>
              <a:t>3 Dimensions 20 themes </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Current Well-Being </a:t>
            </a:r>
            <a:r>
              <a:rPr lang="en-IE" dirty="0">
                <a:solidFill>
                  <a:schemeClr val="tx1"/>
                </a:solidFill>
                <a:latin typeface="Lato" panose="020B0604020202020204" charset="0"/>
                <a:ea typeface="Lato" panose="020B0604020202020204" charset="0"/>
                <a:cs typeface="Lato" panose="020B0604020202020204" charset="0"/>
              </a:rPr>
              <a:t>(“Here and Now”)</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Future Well-Being </a:t>
            </a:r>
            <a:r>
              <a:rPr lang="en-IE" dirty="0">
                <a:solidFill>
                  <a:schemeClr val="tx1"/>
                </a:solidFill>
                <a:latin typeface="Lato" panose="020B0604020202020204" charset="0"/>
                <a:ea typeface="Lato" panose="020B0604020202020204" charset="0"/>
                <a:cs typeface="Lato" panose="020B0604020202020204" charset="0"/>
              </a:rPr>
              <a:t>(“Later”)</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Transboundary Impacts </a:t>
            </a:r>
            <a:r>
              <a:rPr lang="en-IE" dirty="0">
                <a:solidFill>
                  <a:schemeClr val="tx1"/>
                </a:solidFill>
                <a:latin typeface="Lato" panose="020B0604020202020204" charset="0"/>
                <a:ea typeface="Lato" panose="020B0604020202020204" charset="0"/>
                <a:cs typeface="Lato" panose="020B0604020202020204" charset="0"/>
              </a:rPr>
              <a:t>(“Elsewhere”)</a:t>
            </a:r>
          </a:p>
          <a:p>
            <a:pPr marL="114300" indent="0">
              <a:lnSpc>
                <a:spcPct val="15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0" y="741023"/>
            <a:ext cx="9400478" cy="1047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r>
              <a:rPr lang="en-GB" sz="2000" b="1" dirty="0">
                <a:solidFill>
                  <a:schemeClr val="tx1"/>
                </a:solidFill>
                <a:latin typeface="Lato" panose="020B0604020202020204" charset="0"/>
                <a:ea typeface="Lato" panose="020B0604020202020204" charset="0"/>
                <a:cs typeface="Lato" panose="020B0604020202020204" charset="0"/>
              </a:rPr>
              <a:t>Council of European Statisticians (CES) Framework 2014; 2016</a:t>
            </a:r>
          </a:p>
          <a:p>
            <a:pPr lvl="1">
              <a:lnSpc>
                <a:spcPct val="100000"/>
              </a:lnSpc>
              <a:spcBef>
                <a:spcPts val="0"/>
              </a:spcBef>
            </a:pPr>
            <a:endParaRPr lang="en-GB" sz="700" dirty="0">
              <a:solidFill>
                <a:schemeClr val="tx1"/>
              </a:solidFill>
              <a:latin typeface="Lato" panose="020B0604020202020204" charset="0"/>
              <a:ea typeface="Lato" panose="020B0604020202020204" charset="0"/>
              <a:cs typeface="Lato" panose="020B0604020202020204" charset="0"/>
            </a:endParaRPr>
          </a:p>
          <a:p>
            <a:pPr lvl="1">
              <a:lnSpc>
                <a:spcPct val="100000"/>
              </a:lnSpc>
              <a:spcBef>
                <a:spcPts val="0"/>
              </a:spcBef>
            </a:pPr>
            <a:r>
              <a:rPr lang="en-GB" sz="1800" dirty="0">
                <a:solidFill>
                  <a:schemeClr val="tx1"/>
                </a:solidFill>
                <a:latin typeface="Lato" panose="020B0604020202020204" charset="0"/>
                <a:ea typeface="Lato" panose="020B0604020202020204" charset="0"/>
                <a:cs typeface="Lato" panose="020B0604020202020204" charset="0"/>
              </a:rPr>
              <a:t>Based on “Capital” or economic approach</a:t>
            </a:r>
          </a:p>
          <a:p>
            <a:pPr lvl="2">
              <a:lnSpc>
                <a:spcPct val="100000"/>
              </a:lnSpc>
              <a:spcBef>
                <a:spcPts val="0"/>
              </a:spcBef>
            </a:pPr>
            <a:r>
              <a:rPr lang="en-GB" sz="1600" dirty="0">
                <a:solidFill>
                  <a:schemeClr val="tx1"/>
                </a:solidFill>
                <a:latin typeface="Lato" panose="020B0604020202020204" charset="0"/>
                <a:ea typeface="Lato" panose="020B0604020202020204" charset="0"/>
                <a:cs typeface="Lato" panose="020B0604020202020204" charset="0"/>
              </a:rPr>
              <a:t>“</a:t>
            </a:r>
            <a:r>
              <a:rPr lang="en-GB" sz="1600" i="1" dirty="0">
                <a:solidFill>
                  <a:schemeClr val="tx1"/>
                </a:solidFill>
                <a:latin typeface="Lato" panose="020B0604020202020204" charset="0"/>
                <a:ea typeface="Lato" panose="020B0604020202020204" charset="0"/>
                <a:cs typeface="Lato" panose="020B0604020202020204" charset="0"/>
              </a:rPr>
              <a:t>an endorsed and universal framework for measuring sustainable development combining a strong theoretical basis and a clear link with policy needs” (UNECE, 2016). </a:t>
            </a:r>
            <a:endParaRPr lang="en-IE" sz="1600" i="1" dirty="0">
              <a:latin typeface="Corbel" panose="020B0503020204020204" pitchFamily="34" charset="0"/>
              <a:ea typeface="Cambria" panose="02040503050406030204" pitchFamily="18" charset="0"/>
            </a:endParaRPr>
          </a:p>
        </p:txBody>
      </p:sp>
      <p:graphicFrame>
        <p:nvGraphicFramePr>
          <p:cNvPr id="10" name="Table 9">
            <a:extLst>
              <a:ext uri="{FF2B5EF4-FFF2-40B4-BE49-F238E27FC236}">
                <a16:creationId xmlns:a16="http://schemas.microsoft.com/office/drawing/2014/main" id="{ACDB196E-4432-EFBF-E2BA-1454B2044CD2}"/>
              </a:ext>
            </a:extLst>
          </p:cNvPr>
          <p:cNvGraphicFramePr>
            <a:graphicFrameLocks noGrp="1"/>
          </p:cNvGraphicFramePr>
          <p:nvPr>
            <p:extLst>
              <p:ext uri="{D42A27DB-BD31-4B8C-83A1-F6EECF244321}">
                <p14:modId xmlns:p14="http://schemas.microsoft.com/office/powerpoint/2010/main" val="3419289555"/>
              </p:ext>
            </p:extLst>
          </p:nvPr>
        </p:nvGraphicFramePr>
        <p:xfrm>
          <a:off x="3720469" y="2338290"/>
          <a:ext cx="5129296" cy="2758942"/>
        </p:xfrm>
        <a:graphic>
          <a:graphicData uri="http://schemas.openxmlformats.org/drawingml/2006/table">
            <a:tbl>
              <a:tblPr firstRow="1" firstCol="1" bandRow="1"/>
              <a:tblGrid>
                <a:gridCol w="2200829">
                  <a:extLst>
                    <a:ext uri="{9D8B030D-6E8A-4147-A177-3AD203B41FA5}">
                      <a16:colId xmlns:a16="http://schemas.microsoft.com/office/drawing/2014/main" val="3672245901"/>
                    </a:ext>
                  </a:extLst>
                </a:gridCol>
                <a:gridCol w="1469720">
                  <a:extLst>
                    <a:ext uri="{9D8B030D-6E8A-4147-A177-3AD203B41FA5}">
                      <a16:colId xmlns:a16="http://schemas.microsoft.com/office/drawing/2014/main" val="16313713"/>
                    </a:ext>
                  </a:extLst>
                </a:gridCol>
                <a:gridCol w="1458747">
                  <a:extLst>
                    <a:ext uri="{9D8B030D-6E8A-4147-A177-3AD203B41FA5}">
                      <a16:colId xmlns:a16="http://schemas.microsoft.com/office/drawing/2014/main" val="1733698102"/>
                    </a:ext>
                  </a:extLst>
                </a:gridCol>
              </a:tblGrid>
              <a:tr h="110867">
                <a:tc>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Well-Being Dimension</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gridSpan="2">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Theme</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hMerge="1">
                  <a:txBody>
                    <a:bodyPr/>
                    <a:lstStyle/>
                    <a:p>
                      <a:endParaRPr lang="en-IE"/>
                    </a:p>
                  </a:txBody>
                  <a:tcPr/>
                </a:tc>
                <a:extLst>
                  <a:ext uri="{0D108BD9-81ED-4DB2-BD59-A6C34878D82A}">
                    <a16:rowId xmlns:a16="http://schemas.microsoft.com/office/drawing/2014/main" val="1886448763"/>
                  </a:ext>
                </a:extLst>
              </a:tr>
              <a:tr h="1911323">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Current Well-Being</a:t>
                      </a: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(“Here and Now”)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Subjective Well-Being</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Consumption &amp; Income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Nutrition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Health</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Labour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Education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Leisure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Housing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Physical Safety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Land and Ecosystems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Water</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Air Quality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Trust</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Institutions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Mobility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69243205"/>
                  </a:ext>
                </a:extLst>
              </a:tr>
            </a:tbl>
          </a:graphicData>
        </a:graphic>
      </p:graphicFrame>
    </p:spTree>
    <p:extLst>
      <p:ext uri="{BB962C8B-B14F-4D97-AF65-F5344CB8AC3E}">
        <p14:creationId xmlns:p14="http://schemas.microsoft.com/office/powerpoint/2010/main" val="402413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Future Well-Being/SD in the CES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1568292"/>
            <a:ext cx="3745155" cy="3087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142321" y="963366"/>
            <a:ext cx="9038814" cy="3939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600"/>
              </a:spcAft>
            </a:pPr>
            <a:endParaRPr lang="en-IE" sz="1600" b="1" dirty="0">
              <a:solidFill>
                <a:schemeClr val="tx1"/>
              </a:solidFill>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C12AD81C-F78E-1C17-7532-DB5AAA671561}"/>
              </a:ext>
            </a:extLst>
          </p:cNvPr>
          <p:cNvGraphicFramePr>
            <a:graphicFrameLocks noGrp="1"/>
          </p:cNvGraphicFramePr>
          <p:nvPr>
            <p:extLst>
              <p:ext uri="{D42A27DB-BD31-4B8C-83A1-F6EECF244321}">
                <p14:modId xmlns:p14="http://schemas.microsoft.com/office/powerpoint/2010/main" val="1680922778"/>
              </p:ext>
            </p:extLst>
          </p:nvPr>
        </p:nvGraphicFramePr>
        <p:xfrm>
          <a:off x="247507" y="1002517"/>
          <a:ext cx="8523025" cy="3826539"/>
        </p:xfrm>
        <a:graphic>
          <a:graphicData uri="http://schemas.openxmlformats.org/drawingml/2006/table">
            <a:tbl>
              <a:tblPr firstRow="1" firstCol="1" bandRow="1"/>
              <a:tblGrid>
                <a:gridCol w="2290059">
                  <a:extLst>
                    <a:ext uri="{9D8B030D-6E8A-4147-A177-3AD203B41FA5}">
                      <a16:colId xmlns:a16="http://schemas.microsoft.com/office/drawing/2014/main" val="1978715924"/>
                    </a:ext>
                  </a:extLst>
                </a:gridCol>
                <a:gridCol w="1919359">
                  <a:extLst>
                    <a:ext uri="{9D8B030D-6E8A-4147-A177-3AD203B41FA5}">
                      <a16:colId xmlns:a16="http://schemas.microsoft.com/office/drawing/2014/main" val="3379031319"/>
                    </a:ext>
                  </a:extLst>
                </a:gridCol>
                <a:gridCol w="4313607">
                  <a:extLst>
                    <a:ext uri="{9D8B030D-6E8A-4147-A177-3AD203B41FA5}">
                      <a16:colId xmlns:a16="http://schemas.microsoft.com/office/drawing/2014/main" val="144388247"/>
                    </a:ext>
                  </a:extLst>
                </a:gridCol>
              </a:tblGrid>
              <a:tr h="273673">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Well-Being 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Sub-Dimension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12441766"/>
                  </a:ext>
                </a:extLst>
              </a:tr>
              <a:tr h="898342">
                <a:tc rowSpan="4">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800" dirty="0">
                          <a:solidFill>
                            <a:srgbClr val="000000"/>
                          </a:solidFill>
                          <a:effectLst/>
                          <a:latin typeface="Lato" panose="020F0502020204030203" pitchFamily="34" charset="0"/>
                          <a:ea typeface="Lato" panose="020F0502020204030203" pitchFamily="34" charset="0"/>
                          <a:cs typeface="Lato" panose="020F0502020204030203" pitchFamily="34" charset="0"/>
                        </a:rPr>
                        <a:t>Future Well-being (“Later”)</a:t>
                      </a:r>
                      <a:endParaRPr lang="en-I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Economic/Physical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Physical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Financial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Economic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40616944"/>
                  </a:ext>
                </a:extLst>
              </a:tr>
              <a:tr h="1230635">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Energy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Mineral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Land and Ecosystems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Water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Air Quality</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Climate</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Natural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54609034"/>
                  </a:ext>
                </a:extLst>
              </a:tr>
              <a:tr h="679301">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Labour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Education</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Health</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Human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35483739"/>
                  </a:ext>
                </a:extLst>
              </a:tr>
              <a:tr h="642844">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Trust</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Institutions</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Social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580654834"/>
                  </a:ext>
                </a:extLst>
              </a:tr>
            </a:tbl>
          </a:graphicData>
        </a:graphic>
      </p:graphicFrame>
    </p:spTree>
    <p:extLst>
      <p:ext uri="{BB962C8B-B14F-4D97-AF65-F5344CB8AC3E}">
        <p14:creationId xmlns:p14="http://schemas.microsoft.com/office/powerpoint/2010/main" val="99974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67141" y="50821"/>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46557"/>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Dept. of Finance Review re: Sustainability</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629800"/>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0" y="782436"/>
            <a:ext cx="914400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b="1" dirty="0">
                <a:solidFill>
                  <a:srgbClr val="000000"/>
                </a:solidFill>
                <a:latin typeface="Lato" panose="020B0604020202020204" charset="0"/>
                <a:ea typeface="Lato" panose="020B0604020202020204" charset="0"/>
                <a:cs typeface="Lato" panose="020B0604020202020204" charset="0"/>
              </a:rPr>
              <a:t>Acknowledges lack of clarity + initial focus on Current Well-Being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Recommendations: tag a subset of original indicators as “sustainability” + have clearer messaging.</a:t>
            </a:r>
          </a:p>
          <a:p>
            <a:pPr marL="0" indent="0">
              <a:lnSpc>
                <a:spcPct val="100000"/>
              </a:lnSpc>
              <a:buClr>
                <a:srgbClr val="000000"/>
              </a:buClr>
              <a:buSzTx/>
              <a:buNone/>
              <a:defRPr/>
            </a:pPr>
            <a:endParaRPr lang="en-GB" sz="1100" b="1"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1) Are the original indicators best for Sustainability monitoring?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Distinct lack of “Natural Capital” coverage no equivalent to CES “Natural Capital” themes of “mineral resources” “energy resources” or “land &amp; ecosystems”.</a:t>
            </a:r>
          </a:p>
          <a:p>
            <a:pPr marL="742950" lvl="1" indent="-285750">
              <a:lnSpc>
                <a:spcPct val="100000"/>
              </a:lnSpc>
              <a:spcBef>
                <a:spcPts val="0"/>
              </a:spcBef>
              <a:buClr>
                <a:srgbClr val="000000"/>
              </a:buClr>
              <a:buSzTx/>
              <a:defRPr/>
            </a:pPr>
            <a:endParaRPr lang="en-GB" sz="1050"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a:t>
            </a:r>
            <a:r>
              <a:rPr lang="en-GB" b="1" dirty="0">
                <a:solidFill>
                  <a:srgbClr val="000000"/>
                </a:solidFill>
                <a:effectLst/>
                <a:latin typeface="Lato" panose="020B0604020202020204" charset="0"/>
                <a:ea typeface="Lato" panose="020B0604020202020204" charset="0"/>
                <a:cs typeface="Lato" panose="020B0604020202020204" charset="0"/>
              </a:rPr>
              <a:t>2) Meshing Current and Future Well-Being seems to be leading to confusion.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paints a generally positive picture</a:t>
            </a:r>
            <a:r>
              <a:rPr lang="en-GB" sz="1600" dirty="0">
                <a:solidFill>
                  <a:srgbClr val="000000"/>
                </a:solidFill>
                <a:latin typeface="Lato" panose="020B0604020202020204" charset="0"/>
                <a:ea typeface="Lato" panose="020B0604020202020204" charset="0"/>
                <a:cs typeface="Lato" panose="020B0604020202020204" charset="0"/>
              </a:rPr>
              <a:t>”…</a:t>
            </a:r>
            <a:endParaRPr lang="en-GB" sz="1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while the dashboard provides a positive picture…specific areas...suggest sustained issues over the medium-term across quality of life, sustainability and equality”.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provides a positive picture of the country’s medium-term progress”.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issue of the environment, climate and biodiversity has been highlighted as an area of significant and persistent concern….a sustained and increasingly urgent concern.”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10406315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F3B5956A9F14CAEC602D9A8E2D9D3" ma:contentTypeVersion="15" ma:contentTypeDescription="Create a new document." ma:contentTypeScope="" ma:versionID="cfc1ae60cf78941c814515baee0507d3">
  <xsd:schema xmlns:xsd="http://www.w3.org/2001/XMLSchema" xmlns:xs="http://www.w3.org/2001/XMLSchema" xmlns:p="http://schemas.microsoft.com/office/2006/metadata/properties" xmlns:ns2="cf0134d9-93b4-4360-a6a2-696b7e73f724" xmlns:ns3="43d197bf-d8c6-4ab3-8d25-84da46b03aa5" targetNamespace="http://schemas.microsoft.com/office/2006/metadata/properties" ma:root="true" ma:fieldsID="4fbe8f627c9d97bba0d6423ecc016071" ns2:_="" ns3:_="">
    <xsd:import namespace="cf0134d9-93b4-4360-a6a2-696b7e73f724"/>
    <xsd:import namespace="43d197bf-d8c6-4ab3-8d25-84da46b03a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134d9-93b4-4360-a6a2-696b7e73f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1252ea-2df4-48dc-920d-a9b2ef3bab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d197bf-d8c6-4ab3-8d25-84da46b03a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b43c3a-db59-4cc2-8a15-71aa5017ce1e}" ma:internalName="TaxCatchAll" ma:showField="CatchAllData" ma:web="43d197bf-d8c6-4ab3-8d25-84da46b03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d197bf-d8c6-4ab3-8d25-84da46b03aa5" xsi:nil="true"/>
    <lcf76f155ced4ddcb4097134ff3c332f xmlns="cf0134d9-93b4-4360-a6a2-696b7e73f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403C06-93A7-49C3-9492-F1431D07E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134d9-93b4-4360-a6a2-696b7e73f724"/>
    <ds:schemaRef ds:uri="43d197bf-d8c6-4ab3-8d25-84da46b0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1F648-D698-47F5-9BD5-5858B9939F50}">
  <ds:schemaRefs>
    <ds:schemaRef ds:uri="http://schemas.microsoft.com/sharepoint/v3/contenttype/forms"/>
  </ds:schemaRefs>
</ds:datastoreItem>
</file>

<file path=customXml/itemProps3.xml><?xml version="1.0" encoding="utf-8"?>
<ds:datastoreItem xmlns:ds="http://schemas.openxmlformats.org/officeDocument/2006/customXml" ds:itemID="{3B378757-4991-4FB7-AE5B-EF9ABD719383}">
  <ds:schemaRef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43d197bf-d8c6-4ab3-8d25-84da46b03aa5"/>
    <ds:schemaRef ds:uri="cf0134d9-93b4-4360-a6a2-696b7e73f724"/>
  </ds:schemaRefs>
</ds:datastoreItem>
</file>

<file path=docProps/app.xml><?xml version="1.0" encoding="utf-8"?>
<Properties xmlns="http://schemas.openxmlformats.org/officeDocument/2006/extended-properties" xmlns:vt="http://schemas.openxmlformats.org/officeDocument/2006/docPropsVTypes">
  <TotalTime>37584</TotalTime>
  <Words>2550</Words>
  <Application>Microsoft Office PowerPoint</Application>
  <PresentationFormat>On-screen Show (16:9)</PresentationFormat>
  <Paragraphs>653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Lato Light</vt:lpstr>
      <vt:lpstr>Calibri</vt:lpstr>
      <vt:lpstr>Corbel</vt:lpstr>
      <vt:lpstr>Lato</vt:lpstr>
      <vt:lpstr>Symbol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See our policy outputs here: https://westerndevelopment.ie/policy/publications/  Follow our WDC Insights Blog here:  https://westerndevelopment.ie/insights/  Sign up to the Policy Team’s Blog Mailing List here: https://mailchi.mp/b6a58ab3cf5a/insights-mailing-list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Luke McGrath</dc:creator>
  <cp:lastModifiedBy>Luke McGrath</cp:lastModifiedBy>
  <cp:revision>40</cp:revision>
  <dcterms:modified xsi:type="dcterms:W3CDTF">2023-05-10T10:28:40Z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0x010100BC7F3B5956A9F14CAEC602D9A8E2D9D3</vt:lpwstr>
  </property>
  <property fmtid="{D5CDD505-2E9C-101B-9397-08002B2CF9AE}" pid="3" name="MediaServiceImageTags">
    <vt:lpwstr/>
  </property>
</Properties>
</file>