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drawings/drawing7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drawings/drawing8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423" r:id="rId2"/>
    <p:sldId id="258" r:id="rId3"/>
    <p:sldId id="448" r:id="rId4"/>
    <p:sldId id="267" r:id="rId5"/>
    <p:sldId id="271" r:id="rId6"/>
    <p:sldId id="444" r:id="rId7"/>
    <p:sldId id="260" r:id="rId8"/>
    <p:sldId id="261" r:id="rId9"/>
    <p:sldId id="424" r:id="rId10"/>
    <p:sldId id="269" r:id="rId11"/>
    <p:sldId id="270" r:id="rId12"/>
    <p:sldId id="268" r:id="rId13"/>
    <p:sldId id="425" r:id="rId14"/>
    <p:sldId id="434" r:id="rId15"/>
    <p:sldId id="452" r:id="rId16"/>
    <p:sldId id="453" r:id="rId17"/>
    <p:sldId id="454" r:id="rId18"/>
    <p:sldId id="456" r:id="rId19"/>
    <p:sldId id="435" r:id="rId20"/>
    <p:sldId id="445" r:id="rId21"/>
    <p:sldId id="442" r:id="rId22"/>
    <p:sldId id="449" r:id="rId23"/>
    <p:sldId id="443" r:id="rId24"/>
    <p:sldId id="446" r:id="rId25"/>
    <p:sldId id="438" r:id="rId26"/>
    <p:sldId id="426" r:id="rId27"/>
    <p:sldId id="447" r:id="rId28"/>
    <p:sldId id="440" r:id="rId29"/>
    <p:sldId id="451" r:id="rId30"/>
    <p:sldId id="264" r:id="rId31"/>
    <p:sldId id="455" r:id="rId32"/>
    <p:sldId id="272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Helvetica" panose="020B0604020202020204" pitchFamily="34" charset="0"/>
      <p:regular r:id="rId43"/>
      <p:bold r:id="rId44"/>
      <p:italic r:id="rId45"/>
      <p:boldItalic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Poppins Medium" panose="00000600000000000000" pitchFamily="2" charset="0"/>
      <p:regular r:id="rId55"/>
      <p: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McGrath" initials="LM" lastIdx="1" clrIdx="0">
    <p:extLst>
      <p:ext uri="{19B8F6BF-5375-455C-9EA6-DF929625EA0E}">
        <p15:presenceInfo xmlns:p15="http://schemas.microsoft.com/office/powerpoint/2012/main" userId="S::lukemcgrath@wdc.ie::e420d0d0-e536-4334-991a-58d21af709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44"/>
    <a:srgbClr val="00B050"/>
    <a:srgbClr val="0070C0"/>
    <a:srgbClr val="B3DFF1"/>
    <a:srgbClr val="C81C5D"/>
    <a:srgbClr val="293189"/>
    <a:srgbClr val="D3D800"/>
    <a:srgbClr val="A89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99275-B441-4649-BFD4-B7498A95703D}" v="952" dt="2023-03-01T10:32:39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/>
    <p:restoredTop sz="96357" autoAdjust="0"/>
  </p:normalViewPr>
  <p:slideViewPr>
    <p:cSldViewPr snapToGrid="0">
      <p:cViewPr varScale="1">
        <p:scale>
          <a:sx n="87" d="100"/>
          <a:sy n="87" d="100"/>
        </p:scale>
        <p:origin x="3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4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7.xml"/><Relationship Id="rId4" Type="http://schemas.openxmlformats.org/officeDocument/2006/relationships/oleObject" Target="../embeddings/oleObject5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5490630220809"/>
          <c:y val="0.19614123544975054"/>
          <c:w val="0.52705159447916339"/>
          <c:h val="0.7215941792586662"/>
        </c:manualLayout>
      </c:layout>
      <c:doughnutChart>
        <c:varyColors val="1"/>
        <c:ser>
          <c:idx val="0"/>
          <c:order val="0"/>
          <c:spPr>
            <a:ln w="6350">
              <a:solidFill>
                <a:sysClr val="windowText" lastClr="000000"/>
              </a:solidFill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91-4B68-81DC-5F1F6403F7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91-4B68-81DC-5F1F6403F7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91-4B68-81DC-5F1F6403F7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91-4B68-81DC-5F1F6403F7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91-4B68-81DC-5F1F6403F7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91-4B68-81DC-5F1F6403F7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91-4B68-81DC-5F1F6403F7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91-4B68-81DC-5F1F6403F77A}"/>
              </c:ext>
            </c:extLst>
          </c:dPt>
          <c:cat>
            <c:strRef>
              <c:f>'QLF08.20230224T090200'!$H$18:$H$25</c:f>
              <c:strCache>
                <c:ptCount val="8"/>
                <c:pt idx="0">
                  <c:v>Border</c:v>
                </c:pt>
                <c:pt idx="1">
                  <c:v>West</c:v>
                </c:pt>
                <c:pt idx="2">
                  <c:v>Mid-West</c:v>
                </c:pt>
                <c:pt idx="3">
                  <c:v>South-East</c:v>
                </c:pt>
                <c:pt idx="4">
                  <c:v>South-West</c:v>
                </c:pt>
                <c:pt idx="5">
                  <c:v>Dublin</c:v>
                </c:pt>
                <c:pt idx="6">
                  <c:v>Mid-East</c:v>
                </c:pt>
                <c:pt idx="7">
                  <c:v>Midland</c:v>
                </c:pt>
              </c:strCache>
            </c:strRef>
          </c:cat>
          <c:val>
            <c:numRef>
              <c:f>'QLF08.20230224T090200'!$I$18:$I$25</c:f>
              <c:numCache>
                <c:formatCode>0%</c:formatCode>
                <c:ptCount val="8"/>
                <c:pt idx="0">
                  <c:v>7.8189939794134786E-2</c:v>
                </c:pt>
                <c:pt idx="1">
                  <c:v>9.361040978830841E-2</c:v>
                </c:pt>
                <c:pt idx="2">
                  <c:v>9.3221984851427464E-2</c:v>
                </c:pt>
                <c:pt idx="3">
                  <c:v>8.2928724024082343E-2</c:v>
                </c:pt>
                <c:pt idx="4">
                  <c:v>0.14325111672169355</c:v>
                </c:pt>
                <c:pt idx="5">
                  <c:v>0.30122353855117501</c:v>
                </c:pt>
                <c:pt idx="6">
                  <c:v>0.14946591571178869</c:v>
                </c:pt>
                <c:pt idx="7">
                  <c:v>5.8147213051077874E-2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C91-4B68-81DC-5F1F6403F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635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0"/>
      </a:srgb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CPI inflation by sub-index Sep-2021 to Sep-2022 (1 year)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483545326065016E-2"/>
          <c:y val="0.12613366547525615"/>
          <c:w val="0.89842796799721303"/>
          <c:h val="0.71250909519212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'FRP-EICH2022M09TBL1.1'!$A$5</c:f>
              <c:strCache>
                <c:ptCount val="1"/>
                <c:pt idx="0">
                  <c:v>Sep-2021 to Sep-2022 (1 year)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'FRP-EICH2022M09TBL1.1'!$B$2:$I$2</c:f>
              <c:strCache>
                <c:ptCount val="8"/>
                <c:pt idx="0">
                  <c:v>01. Food &amp; Non-Alcoholic Beverages</c:v>
                </c:pt>
                <c:pt idx="1">
                  <c:v>02. Alcoholic Beverages &amp; Tobacco</c:v>
                </c:pt>
                <c:pt idx="2">
                  <c:v>04.1  Rent</c:v>
                </c:pt>
                <c:pt idx="3">
                  <c:v>04.2 Mortgage Interest Payments</c:v>
                </c:pt>
                <c:pt idx="4">
                  <c:v>04.5 Electricity, Gas &amp; other Fuels</c:v>
                </c:pt>
                <c:pt idx="5">
                  <c:v>07. Transport</c:v>
                </c:pt>
                <c:pt idx="6">
                  <c:v>11. Restaurants &amp; Hotels</c:v>
                </c:pt>
                <c:pt idx="7">
                  <c:v>CPI All Items</c:v>
                </c:pt>
              </c:strCache>
            </c:strRef>
          </c:cat>
          <c:val>
            <c:numRef>
              <c:f>'FRP-EICH2022M09TBL1.1'!$B$5:$I$5</c:f>
              <c:numCache>
                <c:formatCode>0.0</c:formatCode>
                <c:ptCount val="8"/>
                <c:pt idx="0">
                  <c:v>9.9</c:v>
                </c:pt>
                <c:pt idx="1">
                  <c:v>7.1</c:v>
                </c:pt>
                <c:pt idx="2">
                  <c:v>10</c:v>
                </c:pt>
                <c:pt idx="3">
                  <c:v>7.6</c:v>
                </c:pt>
                <c:pt idx="4">
                  <c:v>49.6</c:v>
                </c:pt>
                <c:pt idx="5">
                  <c:v>11.3</c:v>
                </c:pt>
                <c:pt idx="6">
                  <c:v>7.6</c:v>
                </c:pt>
                <c:pt idx="7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2-4821-95F0-D56686B3B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937344"/>
        <c:axId val="1261938592"/>
      </c:barChart>
      <c:catAx>
        <c:axId val="12619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938592"/>
        <c:crosses val="autoZero"/>
        <c:auto val="1"/>
        <c:lblAlgn val="ctr"/>
        <c:lblOffset val="100"/>
        <c:noMultiLvlLbl val="0"/>
      </c:catAx>
      <c:valAx>
        <c:axId val="1261938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b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Percentage</a:t>
                </a:r>
                <a:r>
                  <a:rPr lang="en-IE" b="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Change</a:t>
                </a:r>
                <a:endParaRPr lang="en-IE" b="0">
                  <a:solidFill>
                    <a:sysClr val="windowText" lastClr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c:rich>
          </c:tx>
          <c:layout>
            <c:manualLayout>
              <c:xMode val="edge"/>
              <c:yMode val="edge"/>
              <c:x val="6.0331825037707393E-3"/>
              <c:y val="0.338264092456687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out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619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>
                <a:solidFill>
                  <a:sysClr val="windowText" lastClr="000000"/>
                </a:solidFill>
              </a:rPr>
              <a:t>Urban v Rural CPI Inflation</a:t>
            </a:r>
          </a:p>
        </c:rich>
      </c:tx>
      <c:layout>
        <c:manualLayout>
          <c:xMode val="edge"/>
          <c:yMode val="edge"/>
          <c:x val="0.37129166666666669"/>
          <c:y val="4.8713655046430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18392893196041E-2"/>
          <c:y val="0.22103777052146503"/>
          <c:w val="0.92281607106803953"/>
          <c:h val="0.59962995047436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EIHC03.20230225T140227!$B$2</c:f>
              <c:strCache>
                <c:ptCount val="1"/>
                <c:pt idx="0">
                  <c:v>Urban areas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EIHC03.20230225T140227!$C$1:$K$1</c:f>
              <c:strCache>
                <c:ptCount val="9"/>
                <c:pt idx="0">
                  <c:v>2022 January</c:v>
                </c:pt>
                <c:pt idx="1">
                  <c:v>2022 February</c:v>
                </c:pt>
                <c:pt idx="2">
                  <c:v>2022 March</c:v>
                </c:pt>
                <c:pt idx="3">
                  <c:v>2022 April</c:v>
                </c:pt>
                <c:pt idx="4">
                  <c:v>2022 May</c:v>
                </c:pt>
                <c:pt idx="5">
                  <c:v>2022 June</c:v>
                </c:pt>
                <c:pt idx="6">
                  <c:v>2022 July</c:v>
                </c:pt>
                <c:pt idx="7">
                  <c:v>2022 August</c:v>
                </c:pt>
                <c:pt idx="8">
                  <c:v>2022 September</c:v>
                </c:pt>
              </c:strCache>
            </c:strRef>
          </c:cat>
          <c:val>
            <c:numRef>
              <c:f>EIHC03.20230225T140227!$C$2:$K$2</c:f>
              <c:numCache>
                <c:formatCode>General</c:formatCode>
                <c:ptCount val="9"/>
                <c:pt idx="0">
                  <c:v>-0.2</c:v>
                </c:pt>
                <c:pt idx="1">
                  <c:v>-0.2</c:v>
                </c:pt>
                <c:pt idx="2">
                  <c:v>-0.2</c:v>
                </c:pt>
                <c:pt idx="3">
                  <c:v>-0.2</c:v>
                </c:pt>
                <c:pt idx="4">
                  <c:v>-0.2</c:v>
                </c:pt>
                <c:pt idx="5">
                  <c:v>-0.3</c:v>
                </c:pt>
                <c:pt idx="6">
                  <c:v>-0.1</c:v>
                </c:pt>
                <c:pt idx="7">
                  <c:v>-0.3</c:v>
                </c:pt>
                <c:pt idx="8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E-4936-83D5-5D1E60B2EAF9}"/>
            </c:ext>
          </c:extLst>
        </c:ser>
        <c:ser>
          <c:idx val="1"/>
          <c:order val="1"/>
          <c:tx>
            <c:strRef>
              <c:f>EIHC03.20230225T140227!$B$3</c:f>
              <c:strCache>
                <c:ptCount val="1"/>
                <c:pt idx="0">
                  <c:v>Rural areas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EIHC03.20230225T140227!$C$1:$K$1</c:f>
              <c:strCache>
                <c:ptCount val="9"/>
                <c:pt idx="0">
                  <c:v>2022 January</c:v>
                </c:pt>
                <c:pt idx="1">
                  <c:v>2022 February</c:v>
                </c:pt>
                <c:pt idx="2">
                  <c:v>2022 March</c:v>
                </c:pt>
                <c:pt idx="3">
                  <c:v>2022 April</c:v>
                </c:pt>
                <c:pt idx="4">
                  <c:v>2022 May</c:v>
                </c:pt>
                <c:pt idx="5">
                  <c:v>2022 June</c:v>
                </c:pt>
                <c:pt idx="6">
                  <c:v>2022 July</c:v>
                </c:pt>
                <c:pt idx="7">
                  <c:v>2022 August</c:v>
                </c:pt>
                <c:pt idx="8">
                  <c:v>2022 September</c:v>
                </c:pt>
              </c:strCache>
            </c:strRef>
          </c:cat>
          <c:val>
            <c:numRef>
              <c:f>EIHC03.20230225T140227!$C$3:$K$3</c:f>
              <c:numCache>
                <c:formatCode>General</c:formatCode>
                <c:ptCount val="9"/>
                <c:pt idx="0">
                  <c:v>0.3</c:v>
                </c:pt>
                <c:pt idx="1">
                  <c:v>0.3</c:v>
                </c:pt>
                <c:pt idx="2">
                  <c:v>0.6</c:v>
                </c:pt>
                <c:pt idx="3">
                  <c:v>0.4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0.2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5E-4936-83D5-5D1E60B2E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740624"/>
        <c:axId val="1532749360"/>
      </c:barChart>
      <c:catAx>
        <c:axId val="153274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532749360"/>
        <c:crosses val="autoZero"/>
        <c:auto val="1"/>
        <c:lblAlgn val="ctr"/>
        <c:lblOffset val="100"/>
        <c:noMultiLvlLbl val="0"/>
      </c:catAx>
      <c:valAx>
        <c:axId val="15327493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IE" dirty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Percentage Point difference from Official National CPI </a:t>
                </a:r>
              </a:p>
            </c:rich>
          </c:tx>
          <c:layout>
            <c:manualLayout>
              <c:xMode val="edge"/>
              <c:yMode val="edge"/>
              <c:x val="0"/>
              <c:y val="0.128153112387820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532740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6.9981517935258086E-2"/>
          <c:y val="0.17929118275651681"/>
          <c:w val="0.23261283349052389"/>
          <c:h val="5.9652250634927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03739356189704"/>
          <c:y val="2.2889046199627328E-2"/>
          <c:w val="0.82615668970822331"/>
          <c:h val="0.7868370150229274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006465"/>
              </a:solidFill>
              <a:ln w="9525">
                <a:solidFill>
                  <a:srgbClr val="006465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EA258A2-6250-484F-B216-991CCBDD39EF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2F1-4A60-BF85-F4D76B261B3B}"/>
                </c:ext>
              </c:extLst>
            </c:dLbl>
            <c:dLbl>
              <c:idx val="1"/>
              <c:layout>
                <c:manualLayout>
                  <c:x val="-5.3576212161800162E-2"/>
                  <c:y val="2.1004726063364256E-2"/>
                </c:manualLayout>
              </c:layout>
              <c:tx>
                <c:rich>
                  <a:bodyPr/>
                  <a:lstStyle/>
                  <a:p>
                    <a:fld id="{79437BB7-7DC5-40DA-8015-BCDE2B72ADEE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2F1-4A60-BF85-F4D76B261B3B}"/>
                </c:ext>
              </c:extLst>
            </c:dLbl>
            <c:dLbl>
              <c:idx val="2"/>
              <c:layout>
                <c:manualLayout>
                  <c:x val="-7.3270013568521031E-2"/>
                  <c:y val="-2.119356129595197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FF0000"/>
                        </a:solidFill>
                        <a:latin typeface="Lato"/>
                        <a:ea typeface="+mn-ea"/>
                        <a:cs typeface="+mn-cs"/>
                      </a:defRPr>
                    </a:pPr>
                    <a:fld id="{17231C1B-4E81-4CF4-BB77-753D24BFC16C}" type="CELLRANGE">
                      <a:rPr lang="en-US" dirty="0">
                        <a:solidFill>
                          <a:srgbClr val="FF0000"/>
                        </a:solidFill>
                      </a:rPr>
                      <a:pPr>
                        <a:defRPr sz="800">
                          <a:solidFill>
                            <a:srgbClr val="FF0000"/>
                          </a:solidFill>
                          <a:latin typeface="Lato"/>
                        </a:defRPr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FF0000"/>
                      </a:solidFill>
                      <a:latin typeface="Lato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324180813897585E-2"/>
                      <c:h val="5.764648672498734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2F1-4A60-BF85-F4D76B261B3B}"/>
                </c:ext>
              </c:extLst>
            </c:dLbl>
            <c:dLbl>
              <c:idx val="3"/>
              <c:layout>
                <c:manualLayout>
                  <c:x val="-1.6282225237449117E-2"/>
                  <c:y val="-1.226981627296596E-2"/>
                </c:manualLayout>
              </c:layout>
              <c:tx>
                <c:rich>
                  <a:bodyPr/>
                  <a:lstStyle/>
                  <a:p>
                    <a:fld id="{2CDAB1BD-91EA-4E0A-B273-0DEF27A7E8FD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2F1-4A60-BF85-F4D76B261B3B}"/>
                </c:ext>
              </c:extLst>
            </c:dLbl>
            <c:dLbl>
              <c:idx val="4"/>
              <c:layout>
                <c:manualLayout>
                  <c:x val="-6.5128900949796578E-2"/>
                  <c:y val="1.27161367775707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FF0000"/>
                        </a:solidFill>
                        <a:latin typeface="Lato"/>
                        <a:ea typeface="+mn-ea"/>
                        <a:cs typeface="+mn-cs"/>
                      </a:defRPr>
                    </a:pPr>
                    <a:fld id="{4E12341B-1FBE-4082-B84C-725F2A5A5ACB}" type="CELLRANGE">
                      <a:rPr lang="en-US" dirty="0"/>
                      <a:pPr>
                        <a:defRPr sz="800">
                          <a:solidFill>
                            <a:srgbClr val="FF0000"/>
                          </a:solidFill>
                          <a:latin typeface="Lato"/>
                        </a:defRPr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FF0000"/>
                      </a:solidFill>
                      <a:latin typeface="Lato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2F1-4A60-BF85-F4D76B261B3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66FD532-083A-45C5-8840-0CF1377D4152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2F1-4A60-BF85-F4D76B261B3B}"/>
                </c:ext>
              </c:extLst>
            </c:dLbl>
            <c:dLbl>
              <c:idx val="6"/>
              <c:layout>
                <c:manualLayout>
                  <c:x val="0"/>
                  <c:y val="-1.2836073199754098E-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FF0000"/>
                        </a:solidFill>
                        <a:latin typeface="Lato"/>
                        <a:ea typeface="+mn-ea"/>
                        <a:cs typeface="+mn-cs"/>
                      </a:defRPr>
                    </a:pPr>
                    <a:fld id="{310230E0-1E46-4452-9A08-C5D4C421A9DC}" type="CELLRANGE">
                      <a:rPr lang="en-US">
                        <a:solidFill>
                          <a:srgbClr val="FF0000"/>
                        </a:solidFill>
                      </a:rPr>
                      <a:pPr>
                        <a:defRPr sz="800">
                          <a:solidFill>
                            <a:srgbClr val="FF0000"/>
                          </a:solidFill>
                          <a:latin typeface="Lato"/>
                        </a:defRPr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FF0000"/>
                      </a:solidFill>
                      <a:latin typeface="Lato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2F1-4A60-BF85-F4D76B261B3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DE5EF05-44E5-4D59-9B60-89030D93C6B9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2F1-4A60-BF85-F4D76B261B3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62AB441-F595-4188-A849-EC54E120E76E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2F1-4A60-BF85-F4D76B261B3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C54BFAA-895E-4DFA-A11F-C698EF29FE68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2F1-4A60-BF85-F4D76B261B3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3B67F29-1119-4086-BEB2-E13FE20B23D4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2F1-4A60-BF85-F4D76B261B3B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FF0000"/>
                        </a:solidFill>
                        <a:latin typeface="Lato"/>
                        <a:ea typeface="+mn-ea"/>
                        <a:cs typeface="+mn-cs"/>
                      </a:defRPr>
                    </a:pPr>
                    <a:fld id="{4D56A4AA-6643-4973-BC7C-F5440AA4952C}" type="CELLRANGE">
                      <a:rPr lang="en-IE"/>
                      <a:pPr>
                        <a:defRPr sz="800">
                          <a:solidFill>
                            <a:srgbClr val="FF0000"/>
                          </a:solidFill>
                          <a:latin typeface="Lato"/>
                        </a:defRPr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FF0000"/>
                      </a:solidFill>
                      <a:latin typeface="Lato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2F1-4A60-BF85-F4D76B261B3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4F10CF5-C7EB-4D23-BEF5-51802F6B2BCF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2F1-4A60-BF85-F4D76B261B3B}"/>
                </c:ext>
              </c:extLst>
            </c:dLbl>
            <c:dLbl>
              <c:idx val="13"/>
              <c:layout>
                <c:manualLayout>
                  <c:x val="-1.339405304045004E-2"/>
                  <c:y val="2.1004726063364194E-2"/>
                </c:manualLayout>
              </c:layout>
              <c:tx>
                <c:rich>
                  <a:bodyPr/>
                  <a:lstStyle/>
                  <a:p>
                    <a:fld id="{A098D4F6-E0F7-4A0F-9EAC-B66BA2CB6EEB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2F1-4A60-BF85-F4D76B261B3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1E64F19-81D2-4CCA-8408-6293A6547A45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2F1-4A60-BF85-F4D76B261B3B}"/>
                </c:ext>
              </c:extLst>
            </c:dLbl>
            <c:dLbl>
              <c:idx val="15"/>
              <c:layout>
                <c:manualLayout>
                  <c:x val="-1.339405304045004E-2"/>
                  <c:y val="-1.75039383861369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FF0000"/>
                        </a:solidFill>
                        <a:latin typeface="Lato"/>
                        <a:ea typeface="+mn-ea"/>
                        <a:cs typeface="+mn-cs"/>
                      </a:defRPr>
                    </a:pPr>
                    <a:fld id="{BB2EA41C-6D34-4410-8CB1-EC557A404B74}" type="CELLRANGE">
                      <a:rPr lang="en-US">
                        <a:solidFill>
                          <a:srgbClr val="FF0000"/>
                        </a:solidFill>
                      </a:rPr>
                      <a:pPr>
                        <a:defRPr sz="800">
                          <a:solidFill>
                            <a:srgbClr val="FF0000"/>
                          </a:solidFill>
                          <a:latin typeface="Lato"/>
                        </a:defRPr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FF0000"/>
                      </a:solidFill>
                      <a:latin typeface="Lato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62F1-4A60-BF85-F4D76B261B3B}"/>
                </c:ext>
              </c:extLst>
            </c:dLbl>
            <c:dLbl>
              <c:idx val="16"/>
              <c:layout>
                <c:manualLayout>
                  <c:x val="-2.1430484864720063E-2"/>
                  <c:y val="2.1004726063364128E-2"/>
                </c:manualLayout>
              </c:layout>
              <c:tx>
                <c:rich>
                  <a:bodyPr/>
                  <a:lstStyle/>
                  <a:p>
                    <a:fld id="{8669B4C7-14DF-4C49-9A52-2AA1144C8E99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62F1-4A60-BF85-F4D76B261B3B}"/>
                </c:ext>
              </c:extLst>
            </c:dLbl>
            <c:dLbl>
              <c:idx val="17"/>
              <c:layout>
                <c:manualLayout>
                  <c:x val="-5.9701492537313432E-2"/>
                  <c:y val="1.2269938650306749E-2"/>
                </c:manualLayout>
              </c:layout>
              <c:tx>
                <c:rich>
                  <a:bodyPr/>
                  <a:lstStyle/>
                  <a:p>
                    <a:fld id="{7A89FCBB-0CF0-4E85-863F-6F9144C828C9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62F1-4A60-BF85-F4D76B261B3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D66B97E5-3CDE-4325-B6CA-3228ECB2BE5C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2F1-4A60-BF85-F4D76B261B3B}"/>
                </c:ext>
              </c:extLst>
            </c:dLbl>
            <c:dLbl>
              <c:idx val="1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FF0000"/>
                        </a:solidFill>
                        <a:latin typeface="Lato"/>
                        <a:ea typeface="+mn-ea"/>
                        <a:cs typeface="+mn-cs"/>
                      </a:defRPr>
                    </a:pPr>
                    <a:fld id="{5B7E1DF1-412C-4848-8AE6-E9813EBD1431}" type="CELLRANGE">
                      <a:rPr lang="en-IE"/>
                      <a:pPr>
                        <a:defRPr sz="800">
                          <a:solidFill>
                            <a:srgbClr val="FF0000"/>
                          </a:solidFill>
                          <a:latin typeface="Lato"/>
                        </a:defRPr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FF0000"/>
                      </a:solidFill>
                      <a:latin typeface="Lato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2F1-4A60-BF85-F4D76B261B3B}"/>
                </c:ext>
              </c:extLst>
            </c:dLbl>
            <c:dLbl>
              <c:idx val="2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FF0000"/>
                        </a:solidFill>
                        <a:latin typeface="Lato"/>
                        <a:ea typeface="+mn-ea"/>
                        <a:cs typeface="+mn-cs"/>
                      </a:defRPr>
                    </a:pPr>
                    <a:fld id="{795FF922-E004-4E62-817A-017F715DFEA4}" type="CELLRANGE">
                      <a:rPr lang="en-IE"/>
                      <a:pPr>
                        <a:defRPr sz="800">
                          <a:solidFill>
                            <a:srgbClr val="FF0000"/>
                          </a:solidFill>
                          <a:latin typeface="Lato"/>
                        </a:defRPr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FF0000"/>
                      </a:solidFill>
                      <a:latin typeface="Lato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2F1-4A60-BF85-F4D76B261B3B}"/>
                </c:ext>
              </c:extLst>
            </c:dLbl>
            <c:dLbl>
              <c:idx val="21"/>
              <c:layout>
                <c:manualLayout>
                  <c:x val="-5.4274084124831387E-3"/>
                  <c:y val="-2.04498977505113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Lato"/>
                        <a:ea typeface="+mn-ea"/>
                        <a:cs typeface="+mn-cs"/>
                      </a:defRPr>
                    </a:pPr>
                    <a:fld id="{9DC0BC08-32F5-4AFD-AE7A-BD897DD6E220}" type="CELLRANG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  <a:latin typeface="Lato"/>
                        </a:defRPr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Lato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62F1-4A60-BF85-F4D76B261B3B}"/>
                </c:ext>
              </c:extLst>
            </c:dLbl>
            <c:dLbl>
              <c:idx val="22"/>
              <c:layout>
                <c:manualLayout>
                  <c:x val="0"/>
                  <c:y val="7.0015753544547523E-3"/>
                </c:manualLayout>
              </c:layout>
              <c:tx>
                <c:rich>
                  <a:bodyPr/>
                  <a:lstStyle/>
                  <a:p>
                    <a:fld id="{C505FAA2-11FC-4621-A3AB-FC7CAC5F14FC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62F1-4A60-BF85-F4D76B261B3B}"/>
                </c:ext>
              </c:extLst>
            </c:dLbl>
            <c:dLbl>
              <c:idx val="23"/>
              <c:layout>
                <c:manualLayout>
                  <c:x val="-8.0364318242700239E-3"/>
                  <c:y val="2.4505513740591633E-2"/>
                </c:manualLayout>
              </c:layout>
              <c:tx>
                <c:rich>
                  <a:bodyPr/>
                  <a:lstStyle/>
                  <a:p>
                    <a:fld id="{4F472877-4D6B-4B58-B325-CFB7A5E9453B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62F1-4A60-BF85-F4D76B261B3B}"/>
                </c:ext>
              </c:extLst>
            </c:dLbl>
            <c:dLbl>
              <c:idx val="24"/>
              <c:layout>
                <c:manualLayout>
                  <c:x val="-1.0715242432360031E-2"/>
                  <c:y val="-1.750393838613688E-2"/>
                </c:manualLayout>
              </c:layout>
              <c:tx>
                <c:rich>
                  <a:bodyPr/>
                  <a:lstStyle/>
                  <a:p>
                    <a:fld id="{FA58C34C-5237-43C7-8EBB-A3A0E5E7F352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62F1-4A60-BF85-F4D76B261B3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EF793275-4ECF-437B-8BB9-7C0390AD1BA6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62F1-4A60-BF85-F4D76B261B3B}"/>
                </c:ext>
              </c:extLst>
            </c:dLbl>
            <c:dLbl>
              <c:idx val="26"/>
              <c:layout>
                <c:manualLayout>
                  <c:x val="-8.0364318242700239E-3"/>
                  <c:y val="-3.5007876772273762E-3"/>
                </c:manualLayout>
              </c:layout>
              <c:tx>
                <c:rich>
                  <a:bodyPr/>
                  <a:lstStyle/>
                  <a:p>
                    <a:fld id="{887E8BF3-2605-4931-AB2C-40D88CA5DE25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62F1-4A60-BF85-F4D76B261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15875" cap="rnd">
                <a:solidFill>
                  <a:srgbClr val="00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51872114018312165"/>
                  <c:y val="6.563293751587502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Lato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'[Chart in Microsoft Word]20207148395417754503EB025312435'!$G$9:$G$35</c:f>
              <c:numCache>
                <c:formatCode>0.00%</c:formatCode>
                <c:ptCount val="27"/>
                <c:pt idx="0">
                  <c:v>0.12670495333811918</c:v>
                </c:pt>
                <c:pt idx="1">
                  <c:v>0.11717748727525724</c:v>
                </c:pt>
                <c:pt idx="2">
                  <c:v>8.5624698504582736E-2</c:v>
                </c:pt>
                <c:pt idx="3">
                  <c:v>0.11021527399603862</c:v>
                </c:pt>
                <c:pt idx="4">
                  <c:v>9.5275634889351882E-2</c:v>
                </c:pt>
                <c:pt idx="5">
                  <c:v>0.13693920614577729</c:v>
                </c:pt>
                <c:pt idx="6">
                  <c:v>9.2324639752292492E-2</c:v>
                </c:pt>
                <c:pt idx="7">
                  <c:v>9.7817705811680741E-2</c:v>
                </c:pt>
                <c:pt idx="8">
                  <c:v>0.12104642060125954</c:v>
                </c:pt>
                <c:pt idx="9">
                  <c:v>0.10973090440801653</c:v>
                </c:pt>
                <c:pt idx="10">
                  <c:v>0.1056136071463889</c:v>
                </c:pt>
                <c:pt idx="11">
                  <c:v>6.3147343802205144E-2</c:v>
                </c:pt>
                <c:pt idx="12">
                  <c:v>8.6485269069973683E-2</c:v>
                </c:pt>
                <c:pt idx="13">
                  <c:v>9.3792805133011317E-2</c:v>
                </c:pt>
                <c:pt idx="14">
                  <c:v>0.13757008500633025</c:v>
                </c:pt>
                <c:pt idx="15">
                  <c:v>4.8149808460347214E-2</c:v>
                </c:pt>
                <c:pt idx="16">
                  <c:v>0.11994565656022167</c:v>
                </c:pt>
                <c:pt idx="17">
                  <c:v>0.11058465550967181</c:v>
                </c:pt>
                <c:pt idx="18">
                  <c:v>9.9905578152237065E-2</c:v>
                </c:pt>
                <c:pt idx="19">
                  <c:v>5.8589585895858956E-2</c:v>
                </c:pt>
                <c:pt idx="20">
                  <c:v>2.2332311079657153E-2</c:v>
                </c:pt>
                <c:pt idx="21">
                  <c:v>0.11026082241501417</c:v>
                </c:pt>
                <c:pt idx="22">
                  <c:v>5.2045349068487699E-2</c:v>
                </c:pt>
                <c:pt idx="23">
                  <c:v>8.7096466549043919E-2</c:v>
                </c:pt>
                <c:pt idx="24">
                  <c:v>9.1896407685881365E-2</c:v>
                </c:pt>
                <c:pt idx="25">
                  <c:v>0.12575282125246068</c:v>
                </c:pt>
                <c:pt idx="26">
                  <c:v>0.11769709112215775</c:v>
                </c:pt>
              </c:numCache>
            </c:numRef>
          </c:xVal>
          <c:yVal>
            <c:numRef>
              <c:f>'[Chart in Microsoft Word]20207148395417754503EB025312435'!$J$9:$J$35</c:f>
              <c:numCache>
                <c:formatCode>0%</c:formatCode>
                <c:ptCount val="27"/>
                <c:pt idx="0">
                  <c:v>0.26380861436397446</c:v>
                </c:pt>
                <c:pt idx="1">
                  <c:v>0.25195585359038836</c:v>
                </c:pt>
                <c:pt idx="2">
                  <c:v>0.2665747971214209</c:v>
                </c:pt>
                <c:pt idx="3">
                  <c:v>0.26065116451496306</c:v>
                </c:pt>
                <c:pt idx="4">
                  <c:v>0.31794234408043631</c:v>
                </c:pt>
                <c:pt idx="5">
                  <c:v>0.26764954516881861</c:v>
                </c:pt>
                <c:pt idx="6">
                  <c:v>0.29248931208705792</c:v>
                </c:pt>
                <c:pt idx="7">
                  <c:v>0.26859711328390817</c:v>
                </c:pt>
                <c:pt idx="8">
                  <c:v>0.27163198247535597</c:v>
                </c:pt>
                <c:pt idx="9">
                  <c:v>0.29391822477912471</c:v>
                </c:pt>
                <c:pt idx="10">
                  <c:v>0.30572851805728518</c:v>
                </c:pt>
                <c:pt idx="11">
                  <c:v>0.33148511473172398</c:v>
                </c:pt>
                <c:pt idx="12">
                  <c:v>0.27986945681709946</c:v>
                </c:pt>
                <c:pt idx="13">
                  <c:v>0.2810277253592684</c:v>
                </c:pt>
                <c:pt idx="14">
                  <c:v>0.27849819059107356</c:v>
                </c:pt>
                <c:pt idx="15">
                  <c:v>0.28213768864998967</c:v>
                </c:pt>
                <c:pt idx="16">
                  <c:v>0.25361721847484681</c:v>
                </c:pt>
                <c:pt idx="17">
                  <c:v>0.25723472668810288</c:v>
                </c:pt>
                <c:pt idx="18">
                  <c:v>0.28267280443069842</c:v>
                </c:pt>
                <c:pt idx="19">
                  <c:v>0.32059622827966727</c:v>
                </c:pt>
                <c:pt idx="20">
                  <c:v>0.34792947929479295</c:v>
                </c:pt>
                <c:pt idx="21">
                  <c:v>0.27428503042262431</c:v>
                </c:pt>
                <c:pt idx="22">
                  <c:v>0.27892164376096323</c:v>
                </c:pt>
                <c:pt idx="23">
                  <c:v>0.27732914076085663</c:v>
                </c:pt>
                <c:pt idx="24">
                  <c:v>0.29512353505055816</c:v>
                </c:pt>
                <c:pt idx="25">
                  <c:v>0.25449904747812901</c:v>
                </c:pt>
                <c:pt idx="26">
                  <c:v>0.26107251609138815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'[Chart in Microsoft Word]20207148395417754503EB025312435'!$D$9:$D$35</c15:f>
                <c15:dlblRangeCache>
                  <c:ptCount val="27"/>
                  <c:pt idx="0">
                    <c:v>CW</c:v>
                  </c:pt>
                  <c:pt idx="1">
                    <c:v>CN</c:v>
                  </c:pt>
                  <c:pt idx="2">
                    <c:v>CE</c:v>
                  </c:pt>
                  <c:pt idx="3">
                    <c:v>C</c:v>
                  </c:pt>
                  <c:pt idx="4">
                    <c:v>DL</c:v>
                  </c:pt>
                  <c:pt idx="5">
                    <c:v>D</c:v>
                  </c:pt>
                  <c:pt idx="6">
                    <c:v>G</c:v>
                  </c:pt>
                  <c:pt idx="7">
                    <c:v>KY</c:v>
                  </c:pt>
                  <c:pt idx="8">
                    <c:v>KE</c:v>
                  </c:pt>
                  <c:pt idx="9">
                    <c:v>KK</c:v>
                  </c:pt>
                  <c:pt idx="10">
                    <c:v>LS</c:v>
                  </c:pt>
                  <c:pt idx="11">
                    <c:v>LM</c:v>
                  </c:pt>
                  <c:pt idx="12">
                    <c:v>L</c:v>
                  </c:pt>
                  <c:pt idx="13">
                    <c:v>LD</c:v>
                  </c:pt>
                  <c:pt idx="14">
                    <c:v>LH</c:v>
                  </c:pt>
                  <c:pt idx="15">
                    <c:v>MO</c:v>
                  </c:pt>
                  <c:pt idx="16">
                    <c:v>MH</c:v>
                  </c:pt>
                  <c:pt idx="17">
                    <c:v>MN</c:v>
                  </c:pt>
                  <c:pt idx="18">
                    <c:v>OY</c:v>
                  </c:pt>
                  <c:pt idx="19">
                    <c:v>RN</c:v>
                  </c:pt>
                  <c:pt idx="20">
                    <c:v>SO</c:v>
                  </c:pt>
                  <c:pt idx="21">
                    <c:v>State</c:v>
                  </c:pt>
                  <c:pt idx="22">
                    <c:v>T</c:v>
                  </c:pt>
                  <c:pt idx="23">
                    <c:v>WD</c:v>
                  </c:pt>
                  <c:pt idx="24">
                    <c:v>WH</c:v>
                  </c:pt>
                  <c:pt idx="25">
                    <c:v>WX</c:v>
                  </c:pt>
                  <c:pt idx="26">
                    <c:v>WW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62F1-4A60-BF85-F4D76B261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9677120"/>
        <c:axId val="957575696"/>
      </c:scatterChart>
      <c:valAx>
        <c:axId val="999677120"/>
        <c:scaling>
          <c:orientation val="minMax"/>
          <c:max val="0.16000000000000003"/>
          <c:min val="2.0000000000000004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Lato"/>
                    <a:ea typeface="+mn-ea"/>
                    <a:cs typeface="+mn-cs"/>
                  </a:defRPr>
                </a:pPr>
                <a:r>
                  <a:rPr lang="en-IE" sz="900" b="0" dirty="0">
                    <a:solidFill>
                      <a:sysClr val="windowText" lastClr="000000"/>
                    </a:solidFill>
                    <a:latin typeface="Lato"/>
                  </a:rPr>
                  <a:t>Employment Growth Rate 2011-16</a:t>
                </a:r>
              </a:p>
            </c:rich>
          </c:tx>
          <c:layout>
            <c:manualLayout>
              <c:xMode val="edge"/>
              <c:yMode val="edge"/>
              <c:x val="0.29824955394822594"/>
              <c:y val="0.920622568093385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Lato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/>
                <a:ea typeface="+mn-ea"/>
                <a:cs typeface="+mn-cs"/>
              </a:defRPr>
            </a:pPr>
            <a:endParaRPr lang="en-US"/>
          </a:p>
        </c:txPr>
        <c:crossAx val="957575696"/>
        <c:crosses val="autoZero"/>
        <c:crossBetween val="midCat"/>
        <c:majorUnit val="2.0000000000000004E-2"/>
        <c:minorUnit val="5.000000000000001E-3"/>
      </c:valAx>
      <c:valAx>
        <c:axId val="957575696"/>
        <c:scaling>
          <c:orientation val="minMax"/>
          <c:min val="0.24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Lato"/>
                    <a:ea typeface="+mn-ea"/>
                    <a:cs typeface="+mn-cs"/>
                  </a:defRPr>
                </a:pPr>
                <a:r>
                  <a:rPr lang="en-IE" sz="900" b="0" dirty="0">
                    <a:solidFill>
                      <a:sysClr val="windowText" lastClr="000000"/>
                    </a:solidFill>
                    <a:latin typeface="Lato"/>
                  </a:rPr>
                  <a:t>% of Public Service</a:t>
                </a:r>
                <a:r>
                  <a:rPr lang="en-IE" sz="900" b="0" baseline="0" dirty="0">
                    <a:solidFill>
                      <a:sysClr val="windowText" lastClr="000000"/>
                    </a:solidFill>
                    <a:latin typeface="Lato"/>
                  </a:rPr>
                  <a:t> Employment 2016</a:t>
                </a:r>
                <a:endParaRPr lang="en-IE" sz="900" b="0" dirty="0">
                  <a:solidFill>
                    <a:sysClr val="windowText" lastClr="000000"/>
                  </a:solidFill>
                  <a:latin typeface="Lato"/>
                </a:endParaRPr>
              </a:p>
            </c:rich>
          </c:tx>
          <c:layout>
            <c:manualLayout>
              <c:xMode val="edge"/>
              <c:yMode val="edge"/>
              <c:x val="1.989551170418487E-3"/>
              <c:y val="0.1046371350820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Lato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/>
                <a:ea typeface="+mn-ea"/>
                <a:cs typeface="+mn-cs"/>
              </a:defRPr>
            </a:pPr>
            <a:endParaRPr lang="en-US"/>
          </a:p>
        </c:txPr>
        <c:crossAx val="999677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0"/>
      </a:srgb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64050453455076"/>
          <c:y val="6.5769301773058184E-3"/>
          <c:w val="0.84219138608490074"/>
          <c:h val="0.87439597077392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3916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D4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00-42F8-9693-9F930E8D3A29}"/>
              </c:ext>
            </c:extLst>
          </c:dPt>
          <c:dPt>
            <c:idx val="3"/>
            <c:invertIfNegative val="0"/>
            <c:bubble3D val="0"/>
            <c:spPr>
              <a:solidFill>
                <a:srgbClr val="004D4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00-42F8-9693-9F930E8D3A29}"/>
              </c:ext>
            </c:extLst>
          </c:dPt>
          <c:dPt>
            <c:idx val="4"/>
            <c:invertIfNegative val="0"/>
            <c:bubble3D val="0"/>
            <c:spPr>
              <a:solidFill>
                <a:srgbClr val="004D4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00-42F8-9693-9F930E8D3A29}"/>
              </c:ext>
            </c:extLst>
          </c:dPt>
          <c:dPt>
            <c:idx val="5"/>
            <c:invertIfNegative val="0"/>
            <c:bubble3D val="0"/>
            <c:spPr>
              <a:solidFill>
                <a:srgbClr val="004D4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00-42F8-9693-9F930E8D3A29}"/>
              </c:ext>
            </c:extLst>
          </c:dPt>
          <c:dPt>
            <c:idx val="9"/>
            <c:invertIfNegative val="0"/>
            <c:bubble3D val="0"/>
            <c:spPr>
              <a:solidFill>
                <a:srgbClr val="004D4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00-42F8-9693-9F930E8D3A29}"/>
              </c:ext>
            </c:extLst>
          </c:dPt>
          <c:dPt>
            <c:idx val="10"/>
            <c:invertIfNegative val="0"/>
            <c:bubble3D val="0"/>
            <c:spPr>
              <a:solidFill>
                <a:srgbClr val="004D4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00-42F8-9693-9F930E8D3A29}"/>
              </c:ext>
            </c:extLst>
          </c:dPt>
          <c:dPt>
            <c:idx val="11"/>
            <c:invertIfNegative val="0"/>
            <c:bubble3D val="0"/>
            <c:spPr>
              <a:solidFill>
                <a:srgbClr val="004D4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00-42F8-9693-9F930E8D3A29}"/>
              </c:ext>
            </c:extLst>
          </c:dPt>
          <c:cat>
            <c:strRef>
              <c:f>'FP002.20220707T150706'!$F$33:$F$58</c:f>
              <c:strCache>
                <c:ptCount val="26"/>
                <c:pt idx="0">
                  <c:v>Donegal</c:v>
                </c:pt>
                <c:pt idx="1">
                  <c:v>Kerry</c:v>
                </c:pt>
                <c:pt idx="2">
                  <c:v>Monaghan</c:v>
                </c:pt>
                <c:pt idx="3">
                  <c:v>Mayo</c:v>
                </c:pt>
                <c:pt idx="4">
                  <c:v>Clare</c:v>
                </c:pt>
                <c:pt idx="5">
                  <c:v>Sligo</c:v>
                </c:pt>
                <c:pt idx="6">
                  <c:v>Tipperary</c:v>
                </c:pt>
                <c:pt idx="7">
                  <c:v>Kilkenny</c:v>
                </c:pt>
                <c:pt idx="8">
                  <c:v>Limerick</c:v>
                </c:pt>
                <c:pt idx="9">
                  <c:v>Galway</c:v>
                </c:pt>
                <c:pt idx="10">
                  <c:v>Leitrim</c:v>
                </c:pt>
                <c:pt idx="11">
                  <c:v>Roscommon</c:v>
                </c:pt>
                <c:pt idx="12">
                  <c:v>Offaly</c:v>
                </c:pt>
                <c:pt idx="13">
                  <c:v>Carlow</c:v>
                </c:pt>
                <c:pt idx="14">
                  <c:v>Wicklow</c:v>
                </c:pt>
                <c:pt idx="15">
                  <c:v>Cork </c:v>
                </c:pt>
                <c:pt idx="16">
                  <c:v>Waterford</c:v>
                </c:pt>
                <c:pt idx="17">
                  <c:v>Wexford</c:v>
                </c:pt>
                <c:pt idx="18">
                  <c:v>Kildare</c:v>
                </c:pt>
                <c:pt idx="19">
                  <c:v>Dublin</c:v>
                </c:pt>
                <c:pt idx="20">
                  <c:v>Westmeath</c:v>
                </c:pt>
                <c:pt idx="21">
                  <c:v>Louth</c:v>
                </c:pt>
                <c:pt idx="22">
                  <c:v>Cavan</c:v>
                </c:pt>
                <c:pt idx="23">
                  <c:v>Meath</c:v>
                </c:pt>
                <c:pt idx="24">
                  <c:v>Laois</c:v>
                </c:pt>
                <c:pt idx="25">
                  <c:v>Longford</c:v>
                </c:pt>
              </c:strCache>
            </c:strRef>
          </c:cat>
          <c:val>
            <c:numRef>
              <c:f>'FP002.20220707T150706'!$G$33:$G$58</c:f>
              <c:numCache>
                <c:formatCode>0%</c:formatCode>
                <c:ptCount val="26"/>
                <c:pt idx="0">
                  <c:v>-9.6935006965970696E-2</c:v>
                </c:pt>
                <c:pt idx="1">
                  <c:v>-7.0413627445622143E-2</c:v>
                </c:pt>
                <c:pt idx="2">
                  <c:v>-6.8006311295455091E-2</c:v>
                </c:pt>
                <c:pt idx="3">
                  <c:v>-6.2474575625014461E-2</c:v>
                </c:pt>
                <c:pt idx="4">
                  <c:v>-4.2291539097338016E-2</c:v>
                </c:pt>
                <c:pt idx="5">
                  <c:v>-3.5688366123103915E-2</c:v>
                </c:pt>
                <c:pt idx="6">
                  <c:v>-3.1437183426253734E-2</c:v>
                </c:pt>
                <c:pt idx="7">
                  <c:v>-1.7426186368166563E-2</c:v>
                </c:pt>
                <c:pt idx="8">
                  <c:v>-1.6266208489375031E-2</c:v>
                </c:pt>
                <c:pt idx="9">
                  <c:v>-1.1298419612162769E-2</c:v>
                </c:pt>
                <c:pt idx="10">
                  <c:v>-8.8618734628364837E-3</c:v>
                </c:pt>
                <c:pt idx="11" formatCode="0.00000%">
                  <c:v>-4.890826770338863E-3</c:v>
                </c:pt>
                <c:pt idx="12">
                  <c:v>1.2354608198588135E-3</c:v>
                </c:pt>
                <c:pt idx="13">
                  <c:v>4.0100244322441581E-3</c:v>
                </c:pt>
                <c:pt idx="14">
                  <c:v>7.5142341397991252E-3</c:v>
                </c:pt>
                <c:pt idx="15">
                  <c:v>9.2281277217007018E-3</c:v>
                </c:pt>
                <c:pt idx="16">
                  <c:v>1.6897406188949887E-2</c:v>
                </c:pt>
                <c:pt idx="17">
                  <c:v>1.9766443958054158E-2</c:v>
                </c:pt>
                <c:pt idx="18">
                  <c:v>2.2889452024570045E-2</c:v>
                </c:pt>
                <c:pt idx="19">
                  <c:v>3.3611943165213154E-2</c:v>
                </c:pt>
                <c:pt idx="20">
                  <c:v>3.7413940906146553E-2</c:v>
                </c:pt>
                <c:pt idx="21">
                  <c:v>3.780432860206806E-2</c:v>
                </c:pt>
                <c:pt idx="22">
                  <c:v>4.3891995106977111E-2</c:v>
                </c:pt>
                <c:pt idx="23">
                  <c:v>5.9606659897734005E-2</c:v>
                </c:pt>
                <c:pt idx="24">
                  <c:v>8.589252224806726E-2</c:v>
                </c:pt>
                <c:pt idx="25">
                  <c:v>0.14021411429557434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600-42F8-9693-9F930E8D3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391407"/>
        <c:axId val="177393487"/>
      </c:barChart>
      <c:catAx>
        <c:axId val="177391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77393487"/>
        <c:crosses val="autoZero"/>
        <c:auto val="1"/>
        <c:lblAlgn val="ctr"/>
        <c:lblOffset val="100"/>
        <c:noMultiLvlLbl val="0"/>
      </c:catAx>
      <c:valAx>
        <c:axId val="1773934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Population</a:t>
                </a:r>
                <a:r>
                  <a:rPr lang="en-IE" baseline="0" dirty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Growth (%) - Change in Housing Stock (%)</a:t>
                </a:r>
                <a:endParaRPr lang="en-IE" dirty="0">
                  <a:solidFill>
                    <a:sysClr val="windowText" lastClr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c:rich>
          </c:tx>
          <c:layout>
            <c:manualLayout>
              <c:xMode val="edge"/>
              <c:yMode val="edge"/>
              <c:x val="0.29201924280012942"/>
              <c:y val="0.958546728351563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7739140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0"/>
      </a:srgb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1329122214621"/>
          <c:y val="4.1083099906629318E-2"/>
          <c:w val="0.84540556275197576"/>
          <c:h val="0.63459377423403129"/>
        </c:manualLayout>
      </c:layout>
      <c:lineChart>
        <c:grouping val="standard"/>
        <c:varyColors val="0"/>
        <c:ser>
          <c:idx val="0"/>
          <c:order val="0"/>
          <c:tx>
            <c:strRef>
              <c:f>'HPM09.20230225T080259'!$B$2</c:f>
              <c:strCache>
                <c:ptCount val="1"/>
                <c:pt idx="0">
                  <c:v>National - houses</c:v>
                </c:pt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'HPM09.20230225T080259'!$C$1:$AX$1</c:f>
              <c:strCache>
                <c:ptCount val="48"/>
                <c:pt idx="0">
                  <c:v>2019 January</c:v>
                </c:pt>
                <c:pt idx="1">
                  <c:v>2019 February</c:v>
                </c:pt>
                <c:pt idx="2">
                  <c:v>2019 March</c:v>
                </c:pt>
                <c:pt idx="3">
                  <c:v>2019 April</c:v>
                </c:pt>
                <c:pt idx="4">
                  <c:v>2019 May</c:v>
                </c:pt>
                <c:pt idx="5">
                  <c:v>2019 June</c:v>
                </c:pt>
                <c:pt idx="6">
                  <c:v>2019 July</c:v>
                </c:pt>
                <c:pt idx="7">
                  <c:v>2019 August</c:v>
                </c:pt>
                <c:pt idx="8">
                  <c:v>2019 September</c:v>
                </c:pt>
                <c:pt idx="9">
                  <c:v>2019 October</c:v>
                </c:pt>
                <c:pt idx="10">
                  <c:v>2019 November</c:v>
                </c:pt>
                <c:pt idx="11">
                  <c:v>2019 December</c:v>
                </c:pt>
                <c:pt idx="12">
                  <c:v>2020 January</c:v>
                </c:pt>
                <c:pt idx="13">
                  <c:v>2020 February</c:v>
                </c:pt>
                <c:pt idx="14">
                  <c:v>2020 March</c:v>
                </c:pt>
                <c:pt idx="15">
                  <c:v>2020 April</c:v>
                </c:pt>
                <c:pt idx="16">
                  <c:v>2020 May</c:v>
                </c:pt>
                <c:pt idx="17">
                  <c:v>2020 June</c:v>
                </c:pt>
                <c:pt idx="18">
                  <c:v>2020 July</c:v>
                </c:pt>
                <c:pt idx="19">
                  <c:v>2020 August</c:v>
                </c:pt>
                <c:pt idx="20">
                  <c:v>2020 September</c:v>
                </c:pt>
                <c:pt idx="21">
                  <c:v>2020 October</c:v>
                </c:pt>
                <c:pt idx="22">
                  <c:v>2020 November</c:v>
                </c:pt>
                <c:pt idx="23">
                  <c:v>2020 December</c:v>
                </c:pt>
                <c:pt idx="24">
                  <c:v>2021 January</c:v>
                </c:pt>
                <c:pt idx="25">
                  <c:v>2021 February</c:v>
                </c:pt>
                <c:pt idx="26">
                  <c:v>2021 March</c:v>
                </c:pt>
                <c:pt idx="27">
                  <c:v>2021 April</c:v>
                </c:pt>
                <c:pt idx="28">
                  <c:v>2021 May</c:v>
                </c:pt>
                <c:pt idx="29">
                  <c:v>2021 June</c:v>
                </c:pt>
                <c:pt idx="30">
                  <c:v>2021 July</c:v>
                </c:pt>
                <c:pt idx="31">
                  <c:v>2021 August</c:v>
                </c:pt>
                <c:pt idx="32">
                  <c:v>2021 September</c:v>
                </c:pt>
                <c:pt idx="33">
                  <c:v>2021 October</c:v>
                </c:pt>
                <c:pt idx="34">
                  <c:v>2021 November</c:v>
                </c:pt>
                <c:pt idx="35">
                  <c:v>2021 December</c:v>
                </c:pt>
                <c:pt idx="36">
                  <c:v>2022 January</c:v>
                </c:pt>
                <c:pt idx="37">
                  <c:v>2022 February</c:v>
                </c:pt>
                <c:pt idx="38">
                  <c:v>2022 March</c:v>
                </c:pt>
                <c:pt idx="39">
                  <c:v>2022 April</c:v>
                </c:pt>
                <c:pt idx="40">
                  <c:v>2022 May</c:v>
                </c:pt>
                <c:pt idx="41">
                  <c:v>2022 June</c:v>
                </c:pt>
                <c:pt idx="42">
                  <c:v>2022 July</c:v>
                </c:pt>
                <c:pt idx="43">
                  <c:v>2022 August</c:v>
                </c:pt>
                <c:pt idx="44">
                  <c:v>2022 September</c:v>
                </c:pt>
                <c:pt idx="45">
                  <c:v>2022 October</c:v>
                </c:pt>
                <c:pt idx="46">
                  <c:v>2022 November</c:v>
                </c:pt>
                <c:pt idx="47">
                  <c:v>2022 December</c:v>
                </c:pt>
              </c:strCache>
            </c:strRef>
          </c:cat>
          <c:val>
            <c:numRef>
              <c:f>'HPM09.20230225T080259'!$C$2:$AX$2</c:f>
              <c:numCache>
                <c:formatCode>General</c:formatCode>
                <c:ptCount val="48"/>
                <c:pt idx="0">
                  <c:v>132.6</c:v>
                </c:pt>
                <c:pt idx="1">
                  <c:v>132.5</c:v>
                </c:pt>
                <c:pt idx="2">
                  <c:v>132.69999999999999</c:v>
                </c:pt>
                <c:pt idx="3">
                  <c:v>132.80000000000001</c:v>
                </c:pt>
                <c:pt idx="4">
                  <c:v>133.1</c:v>
                </c:pt>
                <c:pt idx="5">
                  <c:v>133.6</c:v>
                </c:pt>
                <c:pt idx="6">
                  <c:v>134.6</c:v>
                </c:pt>
                <c:pt idx="7">
                  <c:v>134.9</c:v>
                </c:pt>
                <c:pt idx="8">
                  <c:v>135.19999999999999</c:v>
                </c:pt>
                <c:pt idx="9">
                  <c:v>135.5</c:v>
                </c:pt>
                <c:pt idx="10">
                  <c:v>135.5</c:v>
                </c:pt>
                <c:pt idx="11">
                  <c:v>134.6</c:v>
                </c:pt>
                <c:pt idx="12">
                  <c:v>134.6</c:v>
                </c:pt>
                <c:pt idx="13">
                  <c:v>134.30000000000001</c:v>
                </c:pt>
                <c:pt idx="14">
                  <c:v>134.19999999999999</c:v>
                </c:pt>
                <c:pt idx="15">
                  <c:v>134</c:v>
                </c:pt>
                <c:pt idx="16">
                  <c:v>133.80000000000001</c:v>
                </c:pt>
                <c:pt idx="17">
                  <c:v>133.80000000000001</c:v>
                </c:pt>
                <c:pt idx="18">
                  <c:v>134</c:v>
                </c:pt>
                <c:pt idx="19">
                  <c:v>134.1</c:v>
                </c:pt>
                <c:pt idx="20">
                  <c:v>134.30000000000001</c:v>
                </c:pt>
                <c:pt idx="21">
                  <c:v>134.9</c:v>
                </c:pt>
                <c:pt idx="22">
                  <c:v>135.9</c:v>
                </c:pt>
                <c:pt idx="23">
                  <c:v>137</c:v>
                </c:pt>
                <c:pt idx="24">
                  <c:v>137.69999999999999</c:v>
                </c:pt>
                <c:pt idx="25">
                  <c:v>138.19999999999999</c:v>
                </c:pt>
                <c:pt idx="26">
                  <c:v>139</c:v>
                </c:pt>
                <c:pt idx="27">
                  <c:v>140.19999999999999</c:v>
                </c:pt>
                <c:pt idx="28">
                  <c:v>141.19999999999999</c:v>
                </c:pt>
                <c:pt idx="29">
                  <c:v>143.19999999999999</c:v>
                </c:pt>
                <c:pt idx="30">
                  <c:v>145.69999999999999</c:v>
                </c:pt>
                <c:pt idx="31">
                  <c:v>149.1</c:v>
                </c:pt>
                <c:pt idx="32">
                  <c:v>151.5</c:v>
                </c:pt>
                <c:pt idx="33">
                  <c:v>153.4</c:v>
                </c:pt>
                <c:pt idx="34">
                  <c:v>155.30000000000001</c:v>
                </c:pt>
                <c:pt idx="35">
                  <c:v>156.69999999999999</c:v>
                </c:pt>
                <c:pt idx="36">
                  <c:v>158.19999999999999</c:v>
                </c:pt>
                <c:pt idx="37">
                  <c:v>159.30000000000001</c:v>
                </c:pt>
                <c:pt idx="38">
                  <c:v>160</c:v>
                </c:pt>
                <c:pt idx="39">
                  <c:v>160.6</c:v>
                </c:pt>
                <c:pt idx="40">
                  <c:v>161.9</c:v>
                </c:pt>
                <c:pt idx="41">
                  <c:v>163.6</c:v>
                </c:pt>
                <c:pt idx="42">
                  <c:v>165.3</c:v>
                </c:pt>
                <c:pt idx="43">
                  <c:v>167.1</c:v>
                </c:pt>
                <c:pt idx="44">
                  <c:v>168.3</c:v>
                </c:pt>
                <c:pt idx="45">
                  <c:v>168.5</c:v>
                </c:pt>
                <c:pt idx="46">
                  <c:v>169</c:v>
                </c:pt>
                <c:pt idx="47">
                  <c:v>169.6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16-49F0-ABED-947809833CFE}"/>
            </c:ext>
          </c:extLst>
        </c:ser>
        <c:ser>
          <c:idx val="1"/>
          <c:order val="1"/>
          <c:tx>
            <c:strRef>
              <c:f>'HPM09.20230225T080259'!$B$3</c:f>
              <c:strCache>
                <c:ptCount val="1"/>
                <c:pt idx="0">
                  <c:v>Dublin - houses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'HPM09.20230225T080259'!$C$1:$AX$1</c:f>
              <c:strCache>
                <c:ptCount val="48"/>
                <c:pt idx="0">
                  <c:v>2019 January</c:v>
                </c:pt>
                <c:pt idx="1">
                  <c:v>2019 February</c:v>
                </c:pt>
                <c:pt idx="2">
                  <c:v>2019 March</c:v>
                </c:pt>
                <c:pt idx="3">
                  <c:v>2019 April</c:v>
                </c:pt>
                <c:pt idx="4">
                  <c:v>2019 May</c:v>
                </c:pt>
                <c:pt idx="5">
                  <c:v>2019 June</c:v>
                </c:pt>
                <c:pt idx="6">
                  <c:v>2019 July</c:v>
                </c:pt>
                <c:pt idx="7">
                  <c:v>2019 August</c:v>
                </c:pt>
                <c:pt idx="8">
                  <c:v>2019 September</c:v>
                </c:pt>
                <c:pt idx="9">
                  <c:v>2019 October</c:v>
                </c:pt>
                <c:pt idx="10">
                  <c:v>2019 November</c:v>
                </c:pt>
                <c:pt idx="11">
                  <c:v>2019 December</c:v>
                </c:pt>
                <c:pt idx="12">
                  <c:v>2020 January</c:v>
                </c:pt>
                <c:pt idx="13">
                  <c:v>2020 February</c:v>
                </c:pt>
                <c:pt idx="14">
                  <c:v>2020 March</c:v>
                </c:pt>
                <c:pt idx="15">
                  <c:v>2020 April</c:v>
                </c:pt>
                <c:pt idx="16">
                  <c:v>2020 May</c:v>
                </c:pt>
                <c:pt idx="17">
                  <c:v>2020 June</c:v>
                </c:pt>
                <c:pt idx="18">
                  <c:v>2020 July</c:v>
                </c:pt>
                <c:pt idx="19">
                  <c:v>2020 August</c:v>
                </c:pt>
                <c:pt idx="20">
                  <c:v>2020 September</c:v>
                </c:pt>
                <c:pt idx="21">
                  <c:v>2020 October</c:v>
                </c:pt>
                <c:pt idx="22">
                  <c:v>2020 November</c:v>
                </c:pt>
                <c:pt idx="23">
                  <c:v>2020 December</c:v>
                </c:pt>
                <c:pt idx="24">
                  <c:v>2021 January</c:v>
                </c:pt>
                <c:pt idx="25">
                  <c:v>2021 February</c:v>
                </c:pt>
                <c:pt idx="26">
                  <c:v>2021 March</c:v>
                </c:pt>
                <c:pt idx="27">
                  <c:v>2021 April</c:v>
                </c:pt>
                <c:pt idx="28">
                  <c:v>2021 May</c:v>
                </c:pt>
                <c:pt idx="29">
                  <c:v>2021 June</c:v>
                </c:pt>
                <c:pt idx="30">
                  <c:v>2021 July</c:v>
                </c:pt>
                <c:pt idx="31">
                  <c:v>2021 August</c:v>
                </c:pt>
                <c:pt idx="32">
                  <c:v>2021 September</c:v>
                </c:pt>
                <c:pt idx="33">
                  <c:v>2021 October</c:v>
                </c:pt>
                <c:pt idx="34">
                  <c:v>2021 November</c:v>
                </c:pt>
                <c:pt idx="35">
                  <c:v>2021 December</c:v>
                </c:pt>
                <c:pt idx="36">
                  <c:v>2022 January</c:v>
                </c:pt>
                <c:pt idx="37">
                  <c:v>2022 February</c:v>
                </c:pt>
                <c:pt idx="38">
                  <c:v>2022 March</c:v>
                </c:pt>
                <c:pt idx="39">
                  <c:v>2022 April</c:v>
                </c:pt>
                <c:pt idx="40">
                  <c:v>2022 May</c:v>
                </c:pt>
                <c:pt idx="41">
                  <c:v>2022 June</c:v>
                </c:pt>
                <c:pt idx="42">
                  <c:v>2022 July</c:v>
                </c:pt>
                <c:pt idx="43">
                  <c:v>2022 August</c:v>
                </c:pt>
                <c:pt idx="44">
                  <c:v>2022 September</c:v>
                </c:pt>
                <c:pt idx="45">
                  <c:v>2022 October</c:v>
                </c:pt>
                <c:pt idx="46">
                  <c:v>2022 November</c:v>
                </c:pt>
                <c:pt idx="47">
                  <c:v>2022 December</c:v>
                </c:pt>
              </c:strCache>
            </c:strRef>
          </c:cat>
          <c:val>
            <c:numRef>
              <c:f>'HPM09.20230225T080259'!$C$3:$AX$3</c:f>
              <c:numCache>
                <c:formatCode>General</c:formatCode>
                <c:ptCount val="48"/>
                <c:pt idx="0">
                  <c:v>124.2</c:v>
                </c:pt>
                <c:pt idx="1">
                  <c:v>124</c:v>
                </c:pt>
                <c:pt idx="2">
                  <c:v>123.1</c:v>
                </c:pt>
                <c:pt idx="3">
                  <c:v>122.8</c:v>
                </c:pt>
                <c:pt idx="4">
                  <c:v>123</c:v>
                </c:pt>
                <c:pt idx="5">
                  <c:v>123.2</c:v>
                </c:pt>
                <c:pt idx="6">
                  <c:v>123.7</c:v>
                </c:pt>
                <c:pt idx="7">
                  <c:v>124.1</c:v>
                </c:pt>
                <c:pt idx="8">
                  <c:v>124.4</c:v>
                </c:pt>
                <c:pt idx="9">
                  <c:v>124.7</c:v>
                </c:pt>
                <c:pt idx="10">
                  <c:v>125</c:v>
                </c:pt>
                <c:pt idx="11">
                  <c:v>124</c:v>
                </c:pt>
                <c:pt idx="12">
                  <c:v>124.4</c:v>
                </c:pt>
                <c:pt idx="13">
                  <c:v>124.2</c:v>
                </c:pt>
                <c:pt idx="14">
                  <c:v>124.1</c:v>
                </c:pt>
                <c:pt idx="15">
                  <c:v>123.3</c:v>
                </c:pt>
                <c:pt idx="16">
                  <c:v>122.9</c:v>
                </c:pt>
                <c:pt idx="17">
                  <c:v>122.3</c:v>
                </c:pt>
                <c:pt idx="18">
                  <c:v>122.1</c:v>
                </c:pt>
                <c:pt idx="19">
                  <c:v>122.1</c:v>
                </c:pt>
                <c:pt idx="20">
                  <c:v>122.4</c:v>
                </c:pt>
                <c:pt idx="21">
                  <c:v>123</c:v>
                </c:pt>
                <c:pt idx="22">
                  <c:v>123.9</c:v>
                </c:pt>
                <c:pt idx="23">
                  <c:v>124.7</c:v>
                </c:pt>
                <c:pt idx="24">
                  <c:v>125.2</c:v>
                </c:pt>
                <c:pt idx="25">
                  <c:v>126.1</c:v>
                </c:pt>
                <c:pt idx="26">
                  <c:v>127.4</c:v>
                </c:pt>
                <c:pt idx="27">
                  <c:v>128.69999999999999</c:v>
                </c:pt>
                <c:pt idx="28">
                  <c:v>129.80000000000001</c:v>
                </c:pt>
                <c:pt idx="29">
                  <c:v>131.30000000000001</c:v>
                </c:pt>
                <c:pt idx="30">
                  <c:v>133.19999999999999</c:v>
                </c:pt>
                <c:pt idx="31">
                  <c:v>136.1</c:v>
                </c:pt>
                <c:pt idx="32">
                  <c:v>137.80000000000001</c:v>
                </c:pt>
                <c:pt idx="33">
                  <c:v>139.19999999999999</c:v>
                </c:pt>
                <c:pt idx="34">
                  <c:v>140.4</c:v>
                </c:pt>
                <c:pt idx="35">
                  <c:v>141.19999999999999</c:v>
                </c:pt>
                <c:pt idx="36">
                  <c:v>141.9</c:v>
                </c:pt>
                <c:pt idx="37">
                  <c:v>142.9</c:v>
                </c:pt>
                <c:pt idx="38">
                  <c:v>143.30000000000001</c:v>
                </c:pt>
                <c:pt idx="39">
                  <c:v>143.5</c:v>
                </c:pt>
                <c:pt idx="40">
                  <c:v>144.69999999999999</c:v>
                </c:pt>
                <c:pt idx="41">
                  <c:v>146.4</c:v>
                </c:pt>
                <c:pt idx="42">
                  <c:v>147.80000000000001</c:v>
                </c:pt>
                <c:pt idx="43">
                  <c:v>149.69999999999999</c:v>
                </c:pt>
                <c:pt idx="44">
                  <c:v>151.1</c:v>
                </c:pt>
                <c:pt idx="45">
                  <c:v>150.69999999999999</c:v>
                </c:pt>
                <c:pt idx="46">
                  <c:v>150.19999999999999</c:v>
                </c:pt>
                <c:pt idx="47">
                  <c:v>149.80000000000001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16-49F0-ABED-947809833CFE}"/>
            </c:ext>
          </c:extLst>
        </c:ser>
        <c:ser>
          <c:idx val="2"/>
          <c:order val="2"/>
          <c:tx>
            <c:strRef>
              <c:f>'HPM09.20230225T080259'!$B$4</c:f>
              <c:strCache>
                <c:ptCount val="1"/>
                <c:pt idx="0">
                  <c:v>Border - houses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'HPM09.20230225T080259'!$C$1:$AX$1</c:f>
              <c:strCache>
                <c:ptCount val="48"/>
                <c:pt idx="0">
                  <c:v>2019 January</c:v>
                </c:pt>
                <c:pt idx="1">
                  <c:v>2019 February</c:v>
                </c:pt>
                <c:pt idx="2">
                  <c:v>2019 March</c:v>
                </c:pt>
                <c:pt idx="3">
                  <c:v>2019 April</c:v>
                </c:pt>
                <c:pt idx="4">
                  <c:v>2019 May</c:v>
                </c:pt>
                <c:pt idx="5">
                  <c:v>2019 June</c:v>
                </c:pt>
                <c:pt idx="6">
                  <c:v>2019 July</c:v>
                </c:pt>
                <c:pt idx="7">
                  <c:v>2019 August</c:v>
                </c:pt>
                <c:pt idx="8">
                  <c:v>2019 September</c:v>
                </c:pt>
                <c:pt idx="9">
                  <c:v>2019 October</c:v>
                </c:pt>
                <c:pt idx="10">
                  <c:v>2019 November</c:v>
                </c:pt>
                <c:pt idx="11">
                  <c:v>2019 December</c:v>
                </c:pt>
                <c:pt idx="12">
                  <c:v>2020 January</c:v>
                </c:pt>
                <c:pt idx="13">
                  <c:v>2020 February</c:v>
                </c:pt>
                <c:pt idx="14">
                  <c:v>2020 March</c:v>
                </c:pt>
                <c:pt idx="15">
                  <c:v>2020 April</c:v>
                </c:pt>
                <c:pt idx="16">
                  <c:v>2020 May</c:v>
                </c:pt>
                <c:pt idx="17">
                  <c:v>2020 June</c:v>
                </c:pt>
                <c:pt idx="18">
                  <c:v>2020 July</c:v>
                </c:pt>
                <c:pt idx="19">
                  <c:v>2020 August</c:v>
                </c:pt>
                <c:pt idx="20">
                  <c:v>2020 September</c:v>
                </c:pt>
                <c:pt idx="21">
                  <c:v>2020 October</c:v>
                </c:pt>
                <c:pt idx="22">
                  <c:v>2020 November</c:v>
                </c:pt>
                <c:pt idx="23">
                  <c:v>2020 December</c:v>
                </c:pt>
                <c:pt idx="24">
                  <c:v>2021 January</c:v>
                </c:pt>
                <c:pt idx="25">
                  <c:v>2021 February</c:v>
                </c:pt>
                <c:pt idx="26">
                  <c:v>2021 March</c:v>
                </c:pt>
                <c:pt idx="27">
                  <c:v>2021 April</c:v>
                </c:pt>
                <c:pt idx="28">
                  <c:v>2021 May</c:v>
                </c:pt>
                <c:pt idx="29">
                  <c:v>2021 June</c:v>
                </c:pt>
                <c:pt idx="30">
                  <c:v>2021 July</c:v>
                </c:pt>
                <c:pt idx="31">
                  <c:v>2021 August</c:v>
                </c:pt>
                <c:pt idx="32">
                  <c:v>2021 September</c:v>
                </c:pt>
                <c:pt idx="33">
                  <c:v>2021 October</c:v>
                </c:pt>
                <c:pt idx="34">
                  <c:v>2021 November</c:v>
                </c:pt>
                <c:pt idx="35">
                  <c:v>2021 December</c:v>
                </c:pt>
                <c:pt idx="36">
                  <c:v>2022 January</c:v>
                </c:pt>
                <c:pt idx="37">
                  <c:v>2022 February</c:v>
                </c:pt>
                <c:pt idx="38">
                  <c:v>2022 March</c:v>
                </c:pt>
                <c:pt idx="39">
                  <c:v>2022 April</c:v>
                </c:pt>
                <c:pt idx="40">
                  <c:v>2022 May</c:v>
                </c:pt>
                <c:pt idx="41">
                  <c:v>2022 June</c:v>
                </c:pt>
                <c:pt idx="42">
                  <c:v>2022 July</c:v>
                </c:pt>
                <c:pt idx="43">
                  <c:v>2022 August</c:v>
                </c:pt>
                <c:pt idx="44">
                  <c:v>2022 September</c:v>
                </c:pt>
                <c:pt idx="45">
                  <c:v>2022 October</c:v>
                </c:pt>
                <c:pt idx="46">
                  <c:v>2022 November</c:v>
                </c:pt>
                <c:pt idx="47">
                  <c:v>2022 December</c:v>
                </c:pt>
              </c:strCache>
            </c:strRef>
          </c:cat>
          <c:val>
            <c:numRef>
              <c:f>'HPM09.20230225T080259'!$C$4:$AX$4</c:f>
              <c:numCache>
                <c:formatCode>General</c:formatCode>
                <c:ptCount val="48"/>
                <c:pt idx="0">
                  <c:v>136.1</c:v>
                </c:pt>
                <c:pt idx="1">
                  <c:v>136.5</c:v>
                </c:pt>
                <c:pt idx="2">
                  <c:v>139.6</c:v>
                </c:pt>
                <c:pt idx="3">
                  <c:v>140.30000000000001</c:v>
                </c:pt>
                <c:pt idx="4">
                  <c:v>142.1</c:v>
                </c:pt>
                <c:pt idx="5">
                  <c:v>142.30000000000001</c:v>
                </c:pt>
                <c:pt idx="6">
                  <c:v>144.30000000000001</c:v>
                </c:pt>
                <c:pt idx="7">
                  <c:v>144.4</c:v>
                </c:pt>
                <c:pt idx="8">
                  <c:v>146</c:v>
                </c:pt>
                <c:pt idx="9">
                  <c:v>146.5</c:v>
                </c:pt>
                <c:pt idx="10">
                  <c:v>146.19999999999999</c:v>
                </c:pt>
                <c:pt idx="11">
                  <c:v>145.4</c:v>
                </c:pt>
                <c:pt idx="12">
                  <c:v>146.30000000000001</c:v>
                </c:pt>
                <c:pt idx="13">
                  <c:v>147.30000000000001</c:v>
                </c:pt>
                <c:pt idx="14">
                  <c:v>145.30000000000001</c:v>
                </c:pt>
                <c:pt idx="15">
                  <c:v>143.19999999999999</c:v>
                </c:pt>
                <c:pt idx="16">
                  <c:v>142.9</c:v>
                </c:pt>
                <c:pt idx="17">
                  <c:v>140.30000000000001</c:v>
                </c:pt>
                <c:pt idx="18">
                  <c:v>141.1</c:v>
                </c:pt>
                <c:pt idx="19">
                  <c:v>138.6</c:v>
                </c:pt>
                <c:pt idx="20">
                  <c:v>140</c:v>
                </c:pt>
                <c:pt idx="21">
                  <c:v>140.9</c:v>
                </c:pt>
                <c:pt idx="22">
                  <c:v>143.30000000000001</c:v>
                </c:pt>
                <c:pt idx="23">
                  <c:v>145.30000000000001</c:v>
                </c:pt>
                <c:pt idx="24">
                  <c:v>148.1</c:v>
                </c:pt>
                <c:pt idx="25">
                  <c:v>147.9</c:v>
                </c:pt>
                <c:pt idx="26">
                  <c:v>151.1</c:v>
                </c:pt>
                <c:pt idx="27">
                  <c:v>154.6</c:v>
                </c:pt>
                <c:pt idx="28">
                  <c:v>156.6</c:v>
                </c:pt>
                <c:pt idx="29">
                  <c:v>159.30000000000001</c:v>
                </c:pt>
                <c:pt idx="30">
                  <c:v>163.19999999999999</c:v>
                </c:pt>
                <c:pt idx="31">
                  <c:v>167.9</c:v>
                </c:pt>
                <c:pt idx="32">
                  <c:v>172</c:v>
                </c:pt>
                <c:pt idx="33">
                  <c:v>173.9</c:v>
                </c:pt>
                <c:pt idx="34">
                  <c:v>176.7</c:v>
                </c:pt>
                <c:pt idx="35">
                  <c:v>179.5</c:v>
                </c:pt>
                <c:pt idx="36">
                  <c:v>183.8</c:v>
                </c:pt>
                <c:pt idx="37">
                  <c:v>187.1</c:v>
                </c:pt>
                <c:pt idx="38">
                  <c:v>188.7</c:v>
                </c:pt>
                <c:pt idx="39">
                  <c:v>191.1</c:v>
                </c:pt>
                <c:pt idx="40">
                  <c:v>190.5</c:v>
                </c:pt>
                <c:pt idx="41">
                  <c:v>191.3</c:v>
                </c:pt>
                <c:pt idx="42">
                  <c:v>192.4</c:v>
                </c:pt>
                <c:pt idx="43">
                  <c:v>192.9</c:v>
                </c:pt>
                <c:pt idx="44">
                  <c:v>193.9</c:v>
                </c:pt>
                <c:pt idx="45">
                  <c:v>193.6</c:v>
                </c:pt>
                <c:pt idx="46">
                  <c:v>197.2</c:v>
                </c:pt>
                <c:pt idx="47">
                  <c:v>200.1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16-49F0-ABED-947809833CFE}"/>
            </c:ext>
          </c:extLst>
        </c:ser>
        <c:ser>
          <c:idx val="3"/>
          <c:order val="3"/>
          <c:tx>
            <c:strRef>
              <c:f>'HPM09.20230225T080259'!#REF!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'HPM09.20230225T080259'!$C$1:$AX$1</c:f>
              <c:strCache>
                <c:ptCount val="48"/>
                <c:pt idx="0">
                  <c:v>2019 January</c:v>
                </c:pt>
                <c:pt idx="1">
                  <c:v>2019 February</c:v>
                </c:pt>
                <c:pt idx="2">
                  <c:v>2019 March</c:v>
                </c:pt>
                <c:pt idx="3">
                  <c:v>2019 April</c:v>
                </c:pt>
                <c:pt idx="4">
                  <c:v>2019 May</c:v>
                </c:pt>
                <c:pt idx="5">
                  <c:v>2019 June</c:v>
                </c:pt>
                <c:pt idx="6">
                  <c:v>2019 July</c:v>
                </c:pt>
                <c:pt idx="7">
                  <c:v>2019 August</c:v>
                </c:pt>
                <c:pt idx="8">
                  <c:v>2019 September</c:v>
                </c:pt>
                <c:pt idx="9">
                  <c:v>2019 October</c:v>
                </c:pt>
                <c:pt idx="10">
                  <c:v>2019 November</c:v>
                </c:pt>
                <c:pt idx="11">
                  <c:v>2019 December</c:v>
                </c:pt>
                <c:pt idx="12">
                  <c:v>2020 January</c:v>
                </c:pt>
                <c:pt idx="13">
                  <c:v>2020 February</c:v>
                </c:pt>
                <c:pt idx="14">
                  <c:v>2020 March</c:v>
                </c:pt>
                <c:pt idx="15">
                  <c:v>2020 April</c:v>
                </c:pt>
                <c:pt idx="16">
                  <c:v>2020 May</c:v>
                </c:pt>
                <c:pt idx="17">
                  <c:v>2020 June</c:v>
                </c:pt>
                <c:pt idx="18">
                  <c:v>2020 July</c:v>
                </c:pt>
                <c:pt idx="19">
                  <c:v>2020 August</c:v>
                </c:pt>
                <c:pt idx="20">
                  <c:v>2020 September</c:v>
                </c:pt>
                <c:pt idx="21">
                  <c:v>2020 October</c:v>
                </c:pt>
                <c:pt idx="22">
                  <c:v>2020 November</c:v>
                </c:pt>
                <c:pt idx="23">
                  <c:v>2020 December</c:v>
                </c:pt>
                <c:pt idx="24">
                  <c:v>2021 January</c:v>
                </c:pt>
                <c:pt idx="25">
                  <c:v>2021 February</c:v>
                </c:pt>
                <c:pt idx="26">
                  <c:v>2021 March</c:v>
                </c:pt>
                <c:pt idx="27">
                  <c:v>2021 April</c:v>
                </c:pt>
                <c:pt idx="28">
                  <c:v>2021 May</c:v>
                </c:pt>
                <c:pt idx="29">
                  <c:v>2021 June</c:v>
                </c:pt>
                <c:pt idx="30">
                  <c:v>2021 July</c:v>
                </c:pt>
                <c:pt idx="31">
                  <c:v>2021 August</c:v>
                </c:pt>
                <c:pt idx="32">
                  <c:v>2021 September</c:v>
                </c:pt>
                <c:pt idx="33">
                  <c:v>2021 October</c:v>
                </c:pt>
                <c:pt idx="34">
                  <c:v>2021 November</c:v>
                </c:pt>
                <c:pt idx="35">
                  <c:v>2021 December</c:v>
                </c:pt>
                <c:pt idx="36">
                  <c:v>2022 January</c:v>
                </c:pt>
                <c:pt idx="37">
                  <c:v>2022 February</c:v>
                </c:pt>
                <c:pt idx="38">
                  <c:v>2022 March</c:v>
                </c:pt>
                <c:pt idx="39">
                  <c:v>2022 April</c:v>
                </c:pt>
                <c:pt idx="40">
                  <c:v>2022 May</c:v>
                </c:pt>
                <c:pt idx="41">
                  <c:v>2022 June</c:v>
                </c:pt>
                <c:pt idx="42">
                  <c:v>2022 July</c:v>
                </c:pt>
                <c:pt idx="43">
                  <c:v>2022 August</c:v>
                </c:pt>
                <c:pt idx="44">
                  <c:v>2022 September</c:v>
                </c:pt>
                <c:pt idx="45">
                  <c:v>2022 October</c:v>
                </c:pt>
                <c:pt idx="46">
                  <c:v>2022 November</c:v>
                </c:pt>
                <c:pt idx="47">
                  <c:v>2022 December</c:v>
                </c:pt>
              </c:strCache>
            </c:strRef>
          </c:cat>
          <c:val>
            <c:numRef>
              <c:f>'HPM09.20230225T080259'!#REF!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16-49F0-ABED-947809833CFE}"/>
            </c:ext>
          </c:extLst>
        </c:ser>
        <c:ser>
          <c:idx val="4"/>
          <c:order val="4"/>
          <c:tx>
            <c:strRef>
              <c:f>'HPM09.20230225T080259'!$B$5</c:f>
              <c:strCache>
                <c:ptCount val="1"/>
                <c:pt idx="0">
                  <c:v>West - houses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'HPM09.20230225T080259'!$C$1:$AX$1</c:f>
              <c:strCache>
                <c:ptCount val="48"/>
                <c:pt idx="0">
                  <c:v>2019 January</c:v>
                </c:pt>
                <c:pt idx="1">
                  <c:v>2019 February</c:v>
                </c:pt>
                <c:pt idx="2">
                  <c:v>2019 March</c:v>
                </c:pt>
                <c:pt idx="3">
                  <c:v>2019 April</c:v>
                </c:pt>
                <c:pt idx="4">
                  <c:v>2019 May</c:v>
                </c:pt>
                <c:pt idx="5">
                  <c:v>2019 June</c:v>
                </c:pt>
                <c:pt idx="6">
                  <c:v>2019 July</c:v>
                </c:pt>
                <c:pt idx="7">
                  <c:v>2019 August</c:v>
                </c:pt>
                <c:pt idx="8">
                  <c:v>2019 September</c:v>
                </c:pt>
                <c:pt idx="9">
                  <c:v>2019 October</c:v>
                </c:pt>
                <c:pt idx="10">
                  <c:v>2019 November</c:v>
                </c:pt>
                <c:pt idx="11">
                  <c:v>2019 December</c:v>
                </c:pt>
                <c:pt idx="12">
                  <c:v>2020 January</c:v>
                </c:pt>
                <c:pt idx="13">
                  <c:v>2020 February</c:v>
                </c:pt>
                <c:pt idx="14">
                  <c:v>2020 March</c:v>
                </c:pt>
                <c:pt idx="15">
                  <c:v>2020 April</c:v>
                </c:pt>
                <c:pt idx="16">
                  <c:v>2020 May</c:v>
                </c:pt>
                <c:pt idx="17">
                  <c:v>2020 June</c:v>
                </c:pt>
                <c:pt idx="18">
                  <c:v>2020 July</c:v>
                </c:pt>
                <c:pt idx="19">
                  <c:v>2020 August</c:v>
                </c:pt>
                <c:pt idx="20">
                  <c:v>2020 September</c:v>
                </c:pt>
                <c:pt idx="21">
                  <c:v>2020 October</c:v>
                </c:pt>
                <c:pt idx="22">
                  <c:v>2020 November</c:v>
                </c:pt>
                <c:pt idx="23">
                  <c:v>2020 December</c:v>
                </c:pt>
                <c:pt idx="24">
                  <c:v>2021 January</c:v>
                </c:pt>
                <c:pt idx="25">
                  <c:v>2021 February</c:v>
                </c:pt>
                <c:pt idx="26">
                  <c:v>2021 March</c:v>
                </c:pt>
                <c:pt idx="27">
                  <c:v>2021 April</c:v>
                </c:pt>
                <c:pt idx="28">
                  <c:v>2021 May</c:v>
                </c:pt>
                <c:pt idx="29">
                  <c:v>2021 June</c:v>
                </c:pt>
                <c:pt idx="30">
                  <c:v>2021 July</c:v>
                </c:pt>
                <c:pt idx="31">
                  <c:v>2021 August</c:v>
                </c:pt>
                <c:pt idx="32">
                  <c:v>2021 September</c:v>
                </c:pt>
                <c:pt idx="33">
                  <c:v>2021 October</c:v>
                </c:pt>
                <c:pt idx="34">
                  <c:v>2021 November</c:v>
                </c:pt>
                <c:pt idx="35">
                  <c:v>2021 December</c:v>
                </c:pt>
                <c:pt idx="36">
                  <c:v>2022 January</c:v>
                </c:pt>
                <c:pt idx="37">
                  <c:v>2022 February</c:v>
                </c:pt>
                <c:pt idx="38">
                  <c:v>2022 March</c:v>
                </c:pt>
                <c:pt idx="39">
                  <c:v>2022 April</c:v>
                </c:pt>
                <c:pt idx="40">
                  <c:v>2022 May</c:v>
                </c:pt>
                <c:pt idx="41">
                  <c:v>2022 June</c:v>
                </c:pt>
                <c:pt idx="42">
                  <c:v>2022 July</c:v>
                </c:pt>
                <c:pt idx="43">
                  <c:v>2022 August</c:v>
                </c:pt>
                <c:pt idx="44">
                  <c:v>2022 September</c:v>
                </c:pt>
                <c:pt idx="45">
                  <c:v>2022 October</c:v>
                </c:pt>
                <c:pt idx="46">
                  <c:v>2022 November</c:v>
                </c:pt>
                <c:pt idx="47">
                  <c:v>2022 December</c:v>
                </c:pt>
              </c:strCache>
            </c:strRef>
          </c:cat>
          <c:val>
            <c:numRef>
              <c:f>'HPM09.20230225T080259'!$C$5:$AX$5</c:f>
              <c:numCache>
                <c:formatCode>General</c:formatCode>
                <c:ptCount val="48"/>
                <c:pt idx="0">
                  <c:v>153.69999999999999</c:v>
                </c:pt>
                <c:pt idx="1">
                  <c:v>154.1</c:v>
                </c:pt>
                <c:pt idx="2">
                  <c:v>157</c:v>
                </c:pt>
                <c:pt idx="3">
                  <c:v>158.5</c:v>
                </c:pt>
                <c:pt idx="4">
                  <c:v>160</c:v>
                </c:pt>
                <c:pt idx="5">
                  <c:v>160.30000000000001</c:v>
                </c:pt>
                <c:pt idx="6">
                  <c:v>161.9</c:v>
                </c:pt>
                <c:pt idx="7">
                  <c:v>162.69999999999999</c:v>
                </c:pt>
                <c:pt idx="8">
                  <c:v>161.9</c:v>
                </c:pt>
                <c:pt idx="9">
                  <c:v>162.5</c:v>
                </c:pt>
                <c:pt idx="10">
                  <c:v>162.4</c:v>
                </c:pt>
                <c:pt idx="11">
                  <c:v>162.80000000000001</c:v>
                </c:pt>
                <c:pt idx="12">
                  <c:v>162.69999999999999</c:v>
                </c:pt>
                <c:pt idx="13">
                  <c:v>163.19999999999999</c:v>
                </c:pt>
                <c:pt idx="14">
                  <c:v>165</c:v>
                </c:pt>
                <c:pt idx="15">
                  <c:v>166.2</c:v>
                </c:pt>
                <c:pt idx="16">
                  <c:v>166.9</c:v>
                </c:pt>
                <c:pt idx="17">
                  <c:v>166.6</c:v>
                </c:pt>
                <c:pt idx="18">
                  <c:v>164.9</c:v>
                </c:pt>
                <c:pt idx="19">
                  <c:v>164.3</c:v>
                </c:pt>
                <c:pt idx="20">
                  <c:v>163.19999999999999</c:v>
                </c:pt>
                <c:pt idx="21">
                  <c:v>165.8</c:v>
                </c:pt>
                <c:pt idx="22">
                  <c:v>167.6</c:v>
                </c:pt>
                <c:pt idx="23">
                  <c:v>169.9</c:v>
                </c:pt>
                <c:pt idx="24">
                  <c:v>171.5</c:v>
                </c:pt>
                <c:pt idx="25">
                  <c:v>171.9</c:v>
                </c:pt>
                <c:pt idx="26">
                  <c:v>172.5</c:v>
                </c:pt>
                <c:pt idx="27">
                  <c:v>173.7</c:v>
                </c:pt>
                <c:pt idx="28">
                  <c:v>175.4</c:v>
                </c:pt>
                <c:pt idx="29">
                  <c:v>174.9</c:v>
                </c:pt>
                <c:pt idx="30">
                  <c:v>178.8</c:v>
                </c:pt>
                <c:pt idx="31">
                  <c:v>182.3</c:v>
                </c:pt>
                <c:pt idx="32">
                  <c:v>185.8</c:v>
                </c:pt>
                <c:pt idx="33">
                  <c:v>188.2</c:v>
                </c:pt>
                <c:pt idx="34">
                  <c:v>190.1</c:v>
                </c:pt>
                <c:pt idx="35">
                  <c:v>193.6</c:v>
                </c:pt>
                <c:pt idx="36">
                  <c:v>199.8</c:v>
                </c:pt>
                <c:pt idx="37">
                  <c:v>200.5</c:v>
                </c:pt>
                <c:pt idx="38">
                  <c:v>203.6</c:v>
                </c:pt>
                <c:pt idx="39">
                  <c:v>203</c:v>
                </c:pt>
                <c:pt idx="40">
                  <c:v>206</c:v>
                </c:pt>
                <c:pt idx="41">
                  <c:v>208.7</c:v>
                </c:pt>
                <c:pt idx="42">
                  <c:v>212</c:v>
                </c:pt>
                <c:pt idx="43">
                  <c:v>215.5</c:v>
                </c:pt>
                <c:pt idx="44">
                  <c:v>216.6</c:v>
                </c:pt>
                <c:pt idx="45">
                  <c:v>217.7</c:v>
                </c:pt>
                <c:pt idx="46">
                  <c:v>219.2</c:v>
                </c:pt>
                <c:pt idx="47">
                  <c:v>222.4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16-49F0-ABED-947809833CFE}"/>
            </c:ext>
          </c:extLst>
        </c:ser>
        <c:ser>
          <c:idx val="5"/>
          <c:order val="5"/>
          <c:tx>
            <c:strRef>
              <c:f>'HPM09.20230225T080259'!#REF!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'HPM09.20230225T080259'!$C$1:$AX$1</c:f>
              <c:strCache>
                <c:ptCount val="48"/>
                <c:pt idx="0">
                  <c:v>2019 January</c:v>
                </c:pt>
                <c:pt idx="1">
                  <c:v>2019 February</c:v>
                </c:pt>
                <c:pt idx="2">
                  <c:v>2019 March</c:v>
                </c:pt>
                <c:pt idx="3">
                  <c:v>2019 April</c:v>
                </c:pt>
                <c:pt idx="4">
                  <c:v>2019 May</c:v>
                </c:pt>
                <c:pt idx="5">
                  <c:v>2019 June</c:v>
                </c:pt>
                <c:pt idx="6">
                  <c:v>2019 July</c:v>
                </c:pt>
                <c:pt idx="7">
                  <c:v>2019 August</c:v>
                </c:pt>
                <c:pt idx="8">
                  <c:v>2019 September</c:v>
                </c:pt>
                <c:pt idx="9">
                  <c:v>2019 October</c:v>
                </c:pt>
                <c:pt idx="10">
                  <c:v>2019 November</c:v>
                </c:pt>
                <c:pt idx="11">
                  <c:v>2019 December</c:v>
                </c:pt>
                <c:pt idx="12">
                  <c:v>2020 January</c:v>
                </c:pt>
                <c:pt idx="13">
                  <c:v>2020 February</c:v>
                </c:pt>
                <c:pt idx="14">
                  <c:v>2020 March</c:v>
                </c:pt>
                <c:pt idx="15">
                  <c:v>2020 April</c:v>
                </c:pt>
                <c:pt idx="16">
                  <c:v>2020 May</c:v>
                </c:pt>
                <c:pt idx="17">
                  <c:v>2020 June</c:v>
                </c:pt>
                <c:pt idx="18">
                  <c:v>2020 July</c:v>
                </c:pt>
                <c:pt idx="19">
                  <c:v>2020 August</c:v>
                </c:pt>
                <c:pt idx="20">
                  <c:v>2020 September</c:v>
                </c:pt>
                <c:pt idx="21">
                  <c:v>2020 October</c:v>
                </c:pt>
                <c:pt idx="22">
                  <c:v>2020 November</c:v>
                </c:pt>
                <c:pt idx="23">
                  <c:v>2020 December</c:v>
                </c:pt>
                <c:pt idx="24">
                  <c:v>2021 January</c:v>
                </c:pt>
                <c:pt idx="25">
                  <c:v>2021 February</c:v>
                </c:pt>
                <c:pt idx="26">
                  <c:v>2021 March</c:v>
                </c:pt>
                <c:pt idx="27">
                  <c:v>2021 April</c:v>
                </c:pt>
                <c:pt idx="28">
                  <c:v>2021 May</c:v>
                </c:pt>
                <c:pt idx="29">
                  <c:v>2021 June</c:v>
                </c:pt>
                <c:pt idx="30">
                  <c:v>2021 July</c:v>
                </c:pt>
                <c:pt idx="31">
                  <c:v>2021 August</c:v>
                </c:pt>
                <c:pt idx="32">
                  <c:v>2021 September</c:v>
                </c:pt>
                <c:pt idx="33">
                  <c:v>2021 October</c:v>
                </c:pt>
                <c:pt idx="34">
                  <c:v>2021 November</c:v>
                </c:pt>
                <c:pt idx="35">
                  <c:v>2021 December</c:v>
                </c:pt>
                <c:pt idx="36">
                  <c:v>2022 January</c:v>
                </c:pt>
                <c:pt idx="37">
                  <c:v>2022 February</c:v>
                </c:pt>
                <c:pt idx="38">
                  <c:v>2022 March</c:v>
                </c:pt>
                <c:pt idx="39">
                  <c:v>2022 April</c:v>
                </c:pt>
                <c:pt idx="40">
                  <c:v>2022 May</c:v>
                </c:pt>
                <c:pt idx="41">
                  <c:v>2022 June</c:v>
                </c:pt>
                <c:pt idx="42">
                  <c:v>2022 July</c:v>
                </c:pt>
                <c:pt idx="43">
                  <c:v>2022 August</c:v>
                </c:pt>
                <c:pt idx="44">
                  <c:v>2022 September</c:v>
                </c:pt>
                <c:pt idx="45">
                  <c:v>2022 October</c:v>
                </c:pt>
                <c:pt idx="46">
                  <c:v>2022 November</c:v>
                </c:pt>
                <c:pt idx="47">
                  <c:v>2022 December</c:v>
                </c:pt>
              </c:strCache>
            </c:strRef>
          </c:cat>
          <c:val>
            <c:numRef>
              <c:f>'HPM09.20230225T080259'!#REF!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16-49F0-ABED-947809833CFE}"/>
            </c:ext>
          </c:extLst>
        </c:ser>
        <c:ser>
          <c:idx val="6"/>
          <c:order val="6"/>
          <c:tx>
            <c:strRef>
              <c:f>'HPM09.20230225T080259'!#REF!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'HPM09.20230225T080259'!$C$1:$AX$1</c:f>
              <c:strCache>
                <c:ptCount val="48"/>
                <c:pt idx="0">
                  <c:v>2019 January</c:v>
                </c:pt>
                <c:pt idx="1">
                  <c:v>2019 February</c:v>
                </c:pt>
                <c:pt idx="2">
                  <c:v>2019 March</c:v>
                </c:pt>
                <c:pt idx="3">
                  <c:v>2019 April</c:v>
                </c:pt>
                <c:pt idx="4">
                  <c:v>2019 May</c:v>
                </c:pt>
                <c:pt idx="5">
                  <c:v>2019 June</c:v>
                </c:pt>
                <c:pt idx="6">
                  <c:v>2019 July</c:v>
                </c:pt>
                <c:pt idx="7">
                  <c:v>2019 August</c:v>
                </c:pt>
                <c:pt idx="8">
                  <c:v>2019 September</c:v>
                </c:pt>
                <c:pt idx="9">
                  <c:v>2019 October</c:v>
                </c:pt>
                <c:pt idx="10">
                  <c:v>2019 November</c:v>
                </c:pt>
                <c:pt idx="11">
                  <c:v>2019 December</c:v>
                </c:pt>
                <c:pt idx="12">
                  <c:v>2020 January</c:v>
                </c:pt>
                <c:pt idx="13">
                  <c:v>2020 February</c:v>
                </c:pt>
                <c:pt idx="14">
                  <c:v>2020 March</c:v>
                </c:pt>
                <c:pt idx="15">
                  <c:v>2020 April</c:v>
                </c:pt>
                <c:pt idx="16">
                  <c:v>2020 May</c:v>
                </c:pt>
                <c:pt idx="17">
                  <c:v>2020 June</c:v>
                </c:pt>
                <c:pt idx="18">
                  <c:v>2020 July</c:v>
                </c:pt>
                <c:pt idx="19">
                  <c:v>2020 August</c:v>
                </c:pt>
                <c:pt idx="20">
                  <c:v>2020 September</c:v>
                </c:pt>
                <c:pt idx="21">
                  <c:v>2020 October</c:v>
                </c:pt>
                <c:pt idx="22">
                  <c:v>2020 November</c:v>
                </c:pt>
                <c:pt idx="23">
                  <c:v>2020 December</c:v>
                </c:pt>
                <c:pt idx="24">
                  <c:v>2021 January</c:v>
                </c:pt>
                <c:pt idx="25">
                  <c:v>2021 February</c:v>
                </c:pt>
                <c:pt idx="26">
                  <c:v>2021 March</c:v>
                </c:pt>
                <c:pt idx="27">
                  <c:v>2021 April</c:v>
                </c:pt>
                <c:pt idx="28">
                  <c:v>2021 May</c:v>
                </c:pt>
                <c:pt idx="29">
                  <c:v>2021 June</c:v>
                </c:pt>
                <c:pt idx="30">
                  <c:v>2021 July</c:v>
                </c:pt>
                <c:pt idx="31">
                  <c:v>2021 August</c:v>
                </c:pt>
                <c:pt idx="32">
                  <c:v>2021 September</c:v>
                </c:pt>
                <c:pt idx="33">
                  <c:v>2021 October</c:v>
                </c:pt>
                <c:pt idx="34">
                  <c:v>2021 November</c:v>
                </c:pt>
                <c:pt idx="35">
                  <c:v>2021 December</c:v>
                </c:pt>
                <c:pt idx="36">
                  <c:v>2022 January</c:v>
                </c:pt>
                <c:pt idx="37">
                  <c:v>2022 February</c:v>
                </c:pt>
                <c:pt idx="38">
                  <c:v>2022 March</c:v>
                </c:pt>
                <c:pt idx="39">
                  <c:v>2022 April</c:v>
                </c:pt>
                <c:pt idx="40">
                  <c:v>2022 May</c:v>
                </c:pt>
                <c:pt idx="41">
                  <c:v>2022 June</c:v>
                </c:pt>
                <c:pt idx="42">
                  <c:v>2022 July</c:v>
                </c:pt>
                <c:pt idx="43">
                  <c:v>2022 August</c:v>
                </c:pt>
                <c:pt idx="44">
                  <c:v>2022 September</c:v>
                </c:pt>
                <c:pt idx="45">
                  <c:v>2022 October</c:v>
                </c:pt>
                <c:pt idx="46">
                  <c:v>2022 November</c:v>
                </c:pt>
                <c:pt idx="47">
                  <c:v>2022 December</c:v>
                </c:pt>
              </c:strCache>
            </c:strRef>
          </c:cat>
          <c:val>
            <c:numRef>
              <c:f>'HPM09.20230225T080259'!#REF!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516-49F0-ABED-947809833CFE}"/>
            </c:ext>
          </c:extLst>
        </c:ser>
        <c:ser>
          <c:idx val="7"/>
          <c:order val="7"/>
          <c:tx>
            <c:strRef>
              <c:f>'HPM09.20230225T080259'!#REF!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'HPM09.20230225T080259'!$C$1:$AX$1</c:f>
              <c:strCache>
                <c:ptCount val="48"/>
                <c:pt idx="0">
                  <c:v>2019 January</c:v>
                </c:pt>
                <c:pt idx="1">
                  <c:v>2019 February</c:v>
                </c:pt>
                <c:pt idx="2">
                  <c:v>2019 March</c:v>
                </c:pt>
                <c:pt idx="3">
                  <c:v>2019 April</c:v>
                </c:pt>
                <c:pt idx="4">
                  <c:v>2019 May</c:v>
                </c:pt>
                <c:pt idx="5">
                  <c:v>2019 June</c:v>
                </c:pt>
                <c:pt idx="6">
                  <c:v>2019 July</c:v>
                </c:pt>
                <c:pt idx="7">
                  <c:v>2019 August</c:v>
                </c:pt>
                <c:pt idx="8">
                  <c:v>2019 September</c:v>
                </c:pt>
                <c:pt idx="9">
                  <c:v>2019 October</c:v>
                </c:pt>
                <c:pt idx="10">
                  <c:v>2019 November</c:v>
                </c:pt>
                <c:pt idx="11">
                  <c:v>2019 December</c:v>
                </c:pt>
                <c:pt idx="12">
                  <c:v>2020 January</c:v>
                </c:pt>
                <c:pt idx="13">
                  <c:v>2020 February</c:v>
                </c:pt>
                <c:pt idx="14">
                  <c:v>2020 March</c:v>
                </c:pt>
                <c:pt idx="15">
                  <c:v>2020 April</c:v>
                </c:pt>
                <c:pt idx="16">
                  <c:v>2020 May</c:v>
                </c:pt>
                <c:pt idx="17">
                  <c:v>2020 June</c:v>
                </c:pt>
                <c:pt idx="18">
                  <c:v>2020 July</c:v>
                </c:pt>
                <c:pt idx="19">
                  <c:v>2020 August</c:v>
                </c:pt>
                <c:pt idx="20">
                  <c:v>2020 September</c:v>
                </c:pt>
                <c:pt idx="21">
                  <c:v>2020 October</c:v>
                </c:pt>
                <c:pt idx="22">
                  <c:v>2020 November</c:v>
                </c:pt>
                <c:pt idx="23">
                  <c:v>2020 December</c:v>
                </c:pt>
                <c:pt idx="24">
                  <c:v>2021 January</c:v>
                </c:pt>
                <c:pt idx="25">
                  <c:v>2021 February</c:v>
                </c:pt>
                <c:pt idx="26">
                  <c:v>2021 March</c:v>
                </c:pt>
                <c:pt idx="27">
                  <c:v>2021 April</c:v>
                </c:pt>
                <c:pt idx="28">
                  <c:v>2021 May</c:v>
                </c:pt>
                <c:pt idx="29">
                  <c:v>2021 June</c:v>
                </c:pt>
                <c:pt idx="30">
                  <c:v>2021 July</c:v>
                </c:pt>
                <c:pt idx="31">
                  <c:v>2021 August</c:v>
                </c:pt>
                <c:pt idx="32">
                  <c:v>2021 September</c:v>
                </c:pt>
                <c:pt idx="33">
                  <c:v>2021 October</c:v>
                </c:pt>
                <c:pt idx="34">
                  <c:v>2021 November</c:v>
                </c:pt>
                <c:pt idx="35">
                  <c:v>2021 December</c:v>
                </c:pt>
                <c:pt idx="36">
                  <c:v>2022 January</c:v>
                </c:pt>
                <c:pt idx="37">
                  <c:v>2022 February</c:v>
                </c:pt>
                <c:pt idx="38">
                  <c:v>2022 March</c:v>
                </c:pt>
                <c:pt idx="39">
                  <c:v>2022 April</c:v>
                </c:pt>
                <c:pt idx="40">
                  <c:v>2022 May</c:v>
                </c:pt>
                <c:pt idx="41">
                  <c:v>2022 June</c:v>
                </c:pt>
                <c:pt idx="42">
                  <c:v>2022 July</c:v>
                </c:pt>
                <c:pt idx="43">
                  <c:v>2022 August</c:v>
                </c:pt>
                <c:pt idx="44">
                  <c:v>2022 September</c:v>
                </c:pt>
                <c:pt idx="45">
                  <c:v>2022 October</c:v>
                </c:pt>
                <c:pt idx="46">
                  <c:v>2022 November</c:v>
                </c:pt>
                <c:pt idx="47">
                  <c:v>2022 December</c:v>
                </c:pt>
              </c:strCache>
            </c:strRef>
          </c:cat>
          <c:val>
            <c:numRef>
              <c:f>'HPM09.20230225T080259'!#REF!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516-49F0-ABED-947809833CFE}"/>
            </c:ext>
          </c:extLst>
        </c:ser>
        <c:ser>
          <c:idx val="8"/>
          <c:order val="8"/>
          <c:tx>
            <c:strRef>
              <c:f>'HPM09.20230225T080259'!#REF!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'HPM09.20230225T080259'!$C$1:$AX$1</c:f>
              <c:strCache>
                <c:ptCount val="48"/>
                <c:pt idx="0">
                  <c:v>2019 January</c:v>
                </c:pt>
                <c:pt idx="1">
                  <c:v>2019 February</c:v>
                </c:pt>
                <c:pt idx="2">
                  <c:v>2019 March</c:v>
                </c:pt>
                <c:pt idx="3">
                  <c:v>2019 April</c:v>
                </c:pt>
                <c:pt idx="4">
                  <c:v>2019 May</c:v>
                </c:pt>
                <c:pt idx="5">
                  <c:v>2019 June</c:v>
                </c:pt>
                <c:pt idx="6">
                  <c:v>2019 July</c:v>
                </c:pt>
                <c:pt idx="7">
                  <c:v>2019 August</c:v>
                </c:pt>
                <c:pt idx="8">
                  <c:v>2019 September</c:v>
                </c:pt>
                <c:pt idx="9">
                  <c:v>2019 October</c:v>
                </c:pt>
                <c:pt idx="10">
                  <c:v>2019 November</c:v>
                </c:pt>
                <c:pt idx="11">
                  <c:v>2019 December</c:v>
                </c:pt>
                <c:pt idx="12">
                  <c:v>2020 January</c:v>
                </c:pt>
                <c:pt idx="13">
                  <c:v>2020 February</c:v>
                </c:pt>
                <c:pt idx="14">
                  <c:v>2020 March</c:v>
                </c:pt>
                <c:pt idx="15">
                  <c:v>2020 April</c:v>
                </c:pt>
                <c:pt idx="16">
                  <c:v>2020 May</c:v>
                </c:pt>
                <c:pt idx="17">
                  <c:v>2020 June</c:v>
                </c:pt>
                <c:pt idx="18">
                  <c:v>2020 July</c:v>
                </c:pt>
                <c:pt idx="19">
                  <c:v>2020 August</c:v>
                </c:pt>
                <c:pt idx="20">
                  <c:v>2020 September</c:v>
                </c:pt>
                <c:pt idx="21">
                  <c:v>2020 October</c:v>
                </c:pt>
                <c:pt idx="22">
                  <c:v>2020 November</c:v>
                </c:pt>
                <c:pt idx="23">
                  <c:v>2020 December</c:v>
                </c:pt>
                <c:pt idx="24">
                  <c:v>2021 January</c:v>
                </c:pt>
                <c:pt idx="25">
                  <c:v>2021 February</c:v>
                </c:pt>
                <c:pt idx="26">
                  <c:v>2021 March</c:v>
                </c:pt>
                <c:pt idx="27">
                  <c:v>2021 April</c:v>
                </c:pt>
                <c:pt idx="28">
                  <c:v>2021 May</c:v>
                </c:pt>
                <c:pt idx="29">
                  <c:v>2021 June</c:v>
                </c:pt>
                <c:pt idx="30">
                  <c:v>2021 July</c:v>
                </c:pt>
                <c:pt idx="31">
                  <c:v>2021 August</c:v>
                </c:pt>
                <c:pt idx="32">
                  <c:v>2021 September</c:v>
                </c:pt>
                <c:pt idx="33">
                  <c:v>2021 October</c:v>
                </c:pt>
                <c:pt idx="34">
                  <c:v>2021 November</c:v>
                </c:pt>
                <c:pt idx="35">
                  <c:v>2021 December</c:v>
                </c:pt>
                <c:pt idx="36">
                  <c:v>2022 January</c:v>
                </c:pt>
                <c:pt idx="37">
                  <c:v>2022 February</c:v>
                </c:pt>
                <c:pt idx="38">
                  <c:v>2022 March</c:v>
                </c:pt>
                <c:pt idx="39">
                  <c:v>2022 April</c:v>
                </c:pt>
                <c:pt idx="40">
                  <c:v>2022 May</c:v>
                </c:pt>
                <c:pt idx="41">
                  <c:v>2022 June</c:v>
                </c:pt>
                <c:pt idx="42">
                  <c:v>2022 July</c:v>
                </c:pt>
                <c:pt idx="43">
                  <c:v>2022 August</c:v>
                </c:pt>
                <c:pt idx="44">
                  <c:v>2022 September</c:v>
                </c:pt>
                <c:pt idx="45">
                  <c:v>2022 October</c:v>
                </c:pt>
                <c:pt idx="46">
                  <c:v>2022 November</c:v>
                </c:pt>
                <c:pt idx="47">
                  <c:v>2022 December</c:v>
                </c:pt>
              </c:strCache>
            </c:strRef>
          </c:cat>
          <c:val>
            <c:numRef>
              <c:f>'HPM09.20230225T080259'!#REF!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516-49F0-ABED-947809833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6606336"/>
        <c:axId val="1096607584"/>
      </c:lineChart>
      <c:catAx>
        <c:axId val="109660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096607584"/>
        <c:crosses val="autoZero"/>
        <c:auto val="1"/>
        <c:lblAlgn val="ctr"/>
        <c:lblOffset val="100"/>
        <c:noMultiLvlLbl val="0"/>
      </c:catAx>
      <c:valAx>
        <c:axId val="1096607584"/>
        <c:scaling>
          <c:orientation val="minMax"/>
          <c:max val="222"/>
          <c:min val="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>
                    <a:solidFill>
                      <a:sysClr val="windowText" lastClr="000000"/>
                    </a:solidFill>
                  </a:rPr>
                  <a:t>RPPI 2015</a:t>
                </a:r>
                <a:r>
                  <a:rPr lang="en-IE" baseline="0" dirty="0">
                    <a:solidFill>
                      <a:sysClr val="windowText" lastClr="000000"/>
                    </a:solidFill>
                  </a:rPr>
                  <a:t> = 100 </a:t>
                </a:r>
                <a:endParaRPr lang="en-IE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out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09660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"/>
          <c:y val="0.90425432115103255"/>
          <c:w val="1"/>
          <c:h val="7.3336715263533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40277777777778"/>
          <c:y val="0.13248475609756097"/>
          <c:w val="0.52705159447916339"/>
          <c:h val="0.7215941792586662"/>
        </c:manualLayout>
      </c:layout>
      <c:doughnutChart>
        <c:varyColors val="1"/>
        <c:ser>
          <c:idx val="0"/>
          <c:order val="0"/>
          <c:spPr>
            <a:ln w="6350">
              <a:solidFill>
                <a:sysClr val="windowText" lastClr="000000"/>
              </a:solidFill>
            </a:ln>
          </c:spPr>
          <c:explosion val="7"/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4-4D7B-B8C1-BBA81A6B8F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94-4D7B-B8C1-BBA81A6B8F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94-4D7B-B8C1-BBA81A6B8F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94-4D7B-B8C1-BBA81A6B8F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94-4D7B-B8C1-BBA81A6B8F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794-4D7B-B8C1-BBA81A6B8F1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794-4D7B-B8C1-BBA81A6B8F1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794-4D7B-B8C1-BBA81A6B8F15}"/>
              </c:ext>
            </c:extLst>
          </c:dPt>
          <c:cat>
            <c:strRef>
              <c:f>'QLF08.20230224T090200'!$H$18:$H$25</c:f>
              <c:strCache>
                <c:ptCount val="8"/>
                <c:pt idx="0">
                  <c:v>Border</c:v>
                </c:pt>
                <c:pt idx="1">
                  <c:v>West</c:v>
                </c:pt>
                <c:pt idx="2">
                  <c:v>Mid-West</c:v>
                </c:pt>
                <c:pt idx="3">
                  <c:v>South-East</c:v>
                </c:pt>
                <c:pt idx="4">
                  <c:v>South-West</c:v>
                </c:pt>
                <c:pt idx="5">
                  <c:v>Dublin</c:v>
                </c:pt>
                <c:pt idx="6">
                  <c:v>Mid-East</c:v>
                </c:pt>
                <c:pt idx="7">
                  <c:v>Midland</c:v>
                </c:pt>
              </c:strCache>
            </c:strRef>
          </c:cat>
          <c:val>
            <c:numRef>
              <c:f>'QLF08.20230224T090200'!$I$18:$I$25</c:f>
              <c:numCache>
                <c:formatCode>0%</c:formatCode>
                <c:ptCount val="8"/>
                <c:pt idx="0">
                  <c:v>0.02</c:v>
                </c:pt>
                <c:pt idx="1">
                  <c:v>0.05</c:v>
                </c:pt>
                <c:pt idx="2">
                  <c:v>0.08</c:v>
                </c:pt>
                <c:pt idx="3">
                  <c:v>0.05</c:v>
                </c:pt>
                <c:pt idx="4">
                  <c:v>0.28000000000000003</c:v>
                </c:pt>
                <c:pt idx="5">
                  <c:v>0.42</c:v>
                </c:pt>
                <c:pt idx="6">
                  <c:v>0.08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794-4D7B-B8C1-BBA81A6B8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635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0"/>
      </a:srgb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05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Nominal Disposable Income per person relative to State average: 2000-2021*</a:t>
            </a:r>
          </a:p>
        </c:rich>
      </c:tx>
      <c:layout>
        <c:manualLayout>
          <c:xMode val="edge"/>
          <c:yMode val="edge"/>
          <c:x val="0.16253485340944712"/>
          <c:y val="1.3279909007238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46365621201871"/>
          <c:y val="0.1055242260121864"/>
          <c:w val="0.8459080584932327"/>
          <c:h val="0.61713516891837128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PowerPoint]CIA02.20210308T120348'!$CP$23</c:f>
              <c:strCache>
                <c:ptCount val="1"/>
                <c:pt idx="0">
                  <c:v>State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PowerPoint]CIA02.20210308T120348'!$CD$24:$CD$45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'[Chart in Microsoft PowerPoint]CIA02.20210308T120348'!$CP$24:$CP$45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DE-4902-8C11-3070BDC28A7A}"/>
            </c:ext>
          </c:extLst>
        </c:ser>
        <c:ser>
          <c:idx val="1"/>
          <c:order val="1"/>
          <c:tx>
            <c:strRef>
              <c:f>'[Chart in Microsoft PowerPoint]CIA02.20210308T120348'!$CQ$23</c:f>
              <c:strCache>
                <c:ptCount val="1"/>
                <c:pt idx="0">
                  <c:v>Leitrim</c:v>
                </c:pt>
              </c:strCache>
            </c:strRef>
          </c:tx>
          <c:spPr>
            <a:ln w="28575" cap="rnd">
              <a:solidFill>
                <a:srgbClr val="A89769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PowerPoint]CIA02.20210308T120348'!$CD$24:$CD$45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'[Chart in Microsoft PowerPoint]CIA02.20210308T120348'!$CQ$24:$CQ$45</c:f>
              <c:numCache>
                <c:formatCode>General</c:formatCode>
                <c:ptCount val="22"/>
                <c:pt idx="0">
                  <c:v>88.02</c:v>
                </c:pt>
                <c:pt idx="1">
                  <c:v>86.07</c:v>
                </c:pt>
                <c:pt idx="2">
                  <c:v>89.66</c:v>
                </c:pt>
                <c:pt idx="3">
                  <c:v>90.6</c:v>
                </c:pt>
                <c:pt idx="4">
                  <c:v>95.76</c:v>
                </c:pt>
                <c:pt idx="5">
                  <c:v>96.82</c:v>
                </c:pt>
                <c:pt idx="6">
                  <c:v>96.47</c:v>
                </c:pt>
                <c:pt idx="7">
                  <c:v>95.2</c:v>
                </c:pt>
                <c:pt idx="8">
                  <c:v>97.59</c:v>
                </c:pt>
                <c:pt idx="9">
                  <c:v>98.78</c:v>
                </c:pt>
                <c:pt idx="10">
                  <c:v>100.86</c:v>
                </c:pt>
                <c:pt idx="11">
                  <c:v>98.17</c:v>
                </c:pt>
                <c:pt idx="12">
                  <c:v>96.94</c:v>
                </c:pt>
                <c:pt idx="13">
                  <c:v>94.7</c:v>
                </c:pt>
                <c:pt idx="14">
                  <c:v>92.36</c:v>
                </c:pt>
                <c:pt idx="15">
                  <c:v>91.18</c:v>
                </c:pt>
                <c:pt idx="16">
                  <c:v>88.58</c:v>
                </c:pt>
                <c:pt idx="17">
                  <c:v>90.11</c:v>
                </c:pt>
                <c:pt idx="18">
                  <c:v>89.63</c:v>
                </c:pt>
                <c:pt idx="19">
                  <c:v>89.17</c:v>
                </c:pt>
                <c:pt idx="20">
                  <c:v>89.02</c:v>
                </c:pt>
                <c:pt idx="21">
                  <c:v>86.11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DE-4902-8C11-3070BDC28A7A}"/>
            </c:ext>
          </c:extLst>
        </c:ser>
        <c:ser>
          <c:idx val="2"/>
          <c:order val="2"/>
          <c:tx>
            <c:strRef>
              <c:f>'[Chart in Microsoft PowerPoint]CIA02.20210308T120348'!$CR$23</c:f>
              <c:strCache>
                <c:ptCount val="1"/>
                <c:pt idx="0">
                  <c:v>Sligo</c:v>
                </c:pt>
              </c:strCache>
            </c:strRef>
          </c:tx>
          <c:spPr>
            <a:ln w="28575" cap="rnd">
              <a:solidFill>
                <a:srgbClr val="D3D80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PowerPoint]CIA02.20210308T120348'!$CD$24:$CD$45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'[Chart in Microsoft PowerPoint]CIA02.20210308T120348'!$CR$24:$CR$45</c:f>
              <c:numCache>
                <c:formatCode>General</c:formatCode>
                <c:ptCount val="22"/>
                <c:pt idx="0">
                  <c:v>88.85</c:v>
                </c:pt>
                <c:pt idx="1">
                  <c:v>88.5</c:v>
                </c:pt>
                <c:pt idx="2">
                  <c:v>92.76</c:v>
                </c:pt>
                <c:pt idx="3">
                  <c:v>93.74</c:v>
                </c:pt>
                <c:pt idx="4">
                  <c:v>95.47</c:v>
                </c:pt>
                <c:pt idx="5">
                  <c:v>94.3</c:v>
                </c:pt>
                <c:pt idx="6">
                  <c:v>92.91</c:v>
                </c:pt>
                <c:pt idx="7">
                  <c:v>92.95</c:v>
                </c:pt>
                <c:pt idx="8">
                  <c:v>91.87</c:v>
                </c:pt>
                <c:pt idx="9">
                  <c:v>93.77</c:v>
                </c:pt>
                <c:pt idx="10">
                  <c:v>94.27</c:v>
                </c:pt>
                <c:pt idx="11">
                  <c:v>95.6</c:v>
                </c:pt>
                <c:pt idx="12">
                  <c:v>96.47</c:v>
                </c:pt>
                <c:pt idx="13">
                  <c:v>95.37</c:v>
                </c:pt>
                <c:pt idx="14">
                  <c:v>93.07</c:v>
                </c:pt>
                <c:pt idx="15">
                  <c:v>92.61</c:v>
                </c:pt>
                <c:pt idx="16">
                  <c:v>89.29</c:v>
                </c:pt>
                <c:pt idx="17">
                  <c:v>91</c:v>
                </c:pt>
                <c:pt idx="18">
                  <c:v>90.58</c:v>
                </c:pt>
                <c:pt idx="19">
                  <c:v>92.48</c:v>
                </c:pt>
                <c:pt idx="20">
                  <c:v>91.09</c:v>
                </c:pt>
                <c:pt idx="21">
                  <c:v>88.77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DE-4902-8C11-3070BDC28A7A}"/>
            </c:ext>
          </c:extLst>
        </c:ser>
        <c:ser>
          <c:idx val="3"/>
          <c:order val="3"/>
          <c:tx>
            <c:strRef>
              <c:f>'[Chart in Microsoft PowerPoint]CIA02.20210308T120348'!$CS$23</c:f>
              <c:strCache>
                <c:ptCount val="1"/>
                <c:pt idx="0">
                  <c:v>Donegal</c:v>
                </c:pt>
              </c:strCache>
            </c:strRef>
          </c:tx>
          <c:spPr>
            <a:ln w="28575" cap="rnd">
              <a:solidFill>
                <a:srgbClr val="293189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PowerPoint]CIA02.20210308T120348'!$CD$24:$CD$45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'[Chart in Microsoft PowerPoint]CIA02.20210308T120348'!$CS$24:$CS$45</c:f>
              <c:numCache>
                <c:formatCode>General</c:formatCode>
                <c:ptCount val="22"/>
                <c:pt idx="0">
                  <c:v>81.34</c:v>
                </c:pt>
                <c:pt idx="1">
                  <c:v>79.98</c:v>
                </c:pt>
                <c:pt idx="2">
                  <c:v>80.989999999999995</c:v>
                </c:pt>
                <c:pt idx="3">
                  <c:v>80.81</c:v>
                </c:pt>
                <c:pt idx="4">
                  <c:v>82.03</c:v>
                </c:pt>
                <c:pt idx="5">
                  <c:v>80.8</c:v>
                </c:pt>
                <c:pt idx="6">
                  <c:v>80.959999999999994</c:v>
                </c:pt>
                <c:pt idx="7">
                  <c:v>81.069999999999993</c:v>
                </c:pt>
                <c:pt idx="8">
                  <c:v>81.7</c:v>
                </c:pt>
                <c:pt idx="9">
                  <c:v>84.71</c:v>
                </c:pt>
                <c:pt idx="10">
                  <c:v>84.55</c:v>
                </c:pt>
                <c:pt idx="11">
                  <c:v>85.51</c:v>
                </c:pt>
                <c:pt idx="12">
                  <c:v>83.77</c:v>
                </c:pt>
                <c:pt idx="13">
                  <c:v>82.16</c:v>
                </c:pt>
                <c:pt idx="14">
                  <c:v>80.11</c:v>
                </c:pt>
                <c:pt idx="15">
                  <c:v>79.06</c:v>
                </c:pt>
                <c:pt idx="16">
                  <c:v>76.489999999999995</c:v>
                </c:pt>
                <c:pt idx="17">
                  <c:v>78.260000000000005</c:v>
                </c:pt>
                <c:pt idx="18">
                  <c:v>78.400000000000006</c:v>
                </c:pt>
                <c:pt idx="19">
                  <c:v>79.91</c:v>
                </c:pt>
                <c:pt idx="20">
                  <c:v>78.099999999999994</c:v>
                </c:pt>
                <c:pt idx="21">
                  <c:v>74.75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DE-4902-8C11-3070BDC28A7A}"/>
            </c:ext>
          </c:extLst>
        </c:ser>
        <c:ser>
          <c:idx val="4"/>
          <c:order val="4"/>
          <c:tx>
            <c:strRef>
              <c:f>'[Chart in Microsoft PowerPoint]CIA02.20210308T120348'!$CT$23</c:f>
              <c:strCache>
                <c:ptCount val="1"/>
                <c:pt idx="0">
                  <c:v>Galway</c:v>
                </c:pt>
              </c:strCache>
            </c:strRef>
          </c:tx>
          <c:spPr>
            <a:ln w="28575" cap="rnd">
              <a:solidFill>
                <a:srgbClr val="C81C5D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PowerPoint]CIA02.20210308T120348'!$CD$24:$CD$45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'[Chart in Microsoft PowerPoint]CIA02.20210308T120348'!$CT$24:$CT$45</c:f>
              <c:numCache>
                <c:formatCode>General</c:formatCode>
                <c:ptCount val="22"/>
                <c:pt idx="0">
                  <c:v>94.21</c:v>
                </c:pt>
                <c:pt idx="1">
                  <c:v>92.86</c:v>
                </c:pt>
                <c:pt idx="2">
                  <c:v>93.97</c:v>
                </c:pt>
                <c:pt idx="3">
                  <c:v>95.34</c:v>
                </c:pt>
                <c:pt idx="4">
                  <c:v>96.44</c:v>
                </c:pt>
                <c:pt idx="5">
                  <c:v>96.66</c:v>
                </c:pt>
                <c:pt idx="6">
                  <c:v>97.76</c:v>
                </c:pt>
                <c:pt idx="7">
                  <c:v>97.53</c:v>
                </c:pt>
                <c:pt idx="8">
                  <c:v>99.27</c:v>
                </c:pt>
                <c:pt idx="9">
                  <c:v>100.71</c:v>
                </c:pt>
                <c:pt idx="10">
                  <c:v>101.19</c:v>
                </c:pt>
                <c:pt idx="11">
                  <c:v>95.67</c:v>
                </c:pt>
                <c:pt idx="12">
                  <c:v>96.86</c:v>
                </c:pt>
                <c:pt idx="13">
                  <c:v>93.56</c:v>
                </c:pt>
                <c:pt idx="14">
                  <c:v>93.35</c:v>
                </c:pt>
                <c:pt idx="15">
                  <c:v>93.08</c:v>
                </c:pt>
                <c:pt idx="16">
                  <c:v>93.95</c:v>
                </c:pt>
                <c:pt idx="17">
                  <c:v>95.07</c:v>
                </c:pt>
                <c:pt idx="18">
                  <c:v>95.14</c:v>
                </c:pt>
                <c:pt idx="19">
                  <c:v>92.38</c:v>
                </c:pt>
                <c:pt idx="20">
                  <c:v>91.37</c:v>
                </c:pt>
                <c:pt idx="21">
                  <c:v>89.9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DE-4902-8C11-3070BDC28A7A}"/>
            </c:ext>
          </c:extLst>
        </c:ser>
        <c:ser>
          <c:idx val="5"/>
          <c:order val="5"/>
          <c:tx>
            <c:strRef>
              <c:f>'[Chart in Microsoft PowerPoint]CIA02.20210308T120348'!$CU$23</c:f>
              <c:strCache>
                <c:ptCount val="1"/>
                <c:pt idx="0">
                  <c:v>Mayo</c:v>
                </c:pt>
              </c:strCache>
            </c:strRef>
          </c:tx>
          <c:spPr>
            <a:ln w="28575" cap="rnd">
              <a:solidFill>
                <a:srgbClr val="B3DFF1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PowerPoint]CIA02.20210308T120348'!$CD$24:$CD$45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'[Chart in Microsoft PowerPoint]CIA02.20210308T120348'!$CU$24:$CU$45</c:f>
              <c:numCache>
                <c:formatCode>General</c:formatCode>
                <c:ptCount val="22"/>
                <c:pt idx="0">
                  <c:v>92.47</c:v>
                </c:pt>
                <c:pt idx="1">
                  <c:v>90.79</c:v>
                </c:pt>
                <c:pt idx="2">
                  <c:v>90.75</c:v>
                </c:pt>
                <c:pt idx="3">
                  <c:v>91.22</c:v>
                </c:pt>
                <c:pt idx="4">
                  <c:v>91.41</c:v>
                </c:pt>
                <c:pt idx="5">
                  <c:v>91.46</c:v>
                </c:pt>
                <c:pt idx="6">
                  <c:v>88.62</c:v>
                </c:pt>
                <c:pt idx="7">
                  <c:v>87.47</c:v>
                </c:pt>
                <c:pt idx="8">
                  <c:v>88.66</c:v>
                </c:pt>
                <c:pt idx="9">
                  <c:v>91.2</c:v>
                </c:pt>
                <c:pt idx="10">
                  <c:v>92.2</c:v>
                </c:pt>
                <c:pt idx="11">
                  <c:v>92.63</c:v>
                </c:pt>
                <c:pt idx="12">
                  <c:v>92.38</c:v>
                </c:pt>
                <c:pt idx="13">
                  <c:v>89.42</c:v>
                </c:pt>
                <c:pt idx="14">
                  <c:v>88.1</c:v>
                </c:pt>
                <c:pt idx="15">
                  <c:v>85.4</c:v>
                </c:pt>
                <c:pt idx="16">
                  <c:v>85.22</c:v>
                </c:pt>
                <c:pt idx="17">
                  <c:v>85.62</c:v>
                </c:pt>
                <c:pt idx="18">
                  <c:v>85.16</c:v>
                </c:pt>
                <c:pt idx="19">
                  <c:v>86.35</c:v>
                </c:pt>
                <c:pt idx="20">
                  <c:v>85.05</c:v>
                </c:pt>
                <c:pt idx="21">
                  <c:v>82.69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DE-4902-8C11-3070BDC28A7A}"/>
            </c:ext>
          </c:extLst>
        </c:ser>
        <c:ser>
          <c:idx val="6"/>
          <c:order val="6"/>
          <c:tx>
            <c:strRef>
              <c:f>'[Chart in Microsoft PowerPoint]CIA02.20210308T120348'!$CV$23</c:f>
              <c:strCache>
                <c:ptCount val="1"/>
                <c:pt idx="0">
                  <c:v>Roscommon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PowerPoint]CIA02.20210308T120348'!$CD$24:$CD$45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'[Chart in Microsoft PowerPoint]CIA02.20210308T120348'!$CV$24:$CV$45</c:f>
              <c:numCache>
                <c:formatCode>General</c:formatCode>
                <c:ptCount val="22"/>
                <c:pt idx="0">
                  <c:v>92.29</c:v>
                </c:pt>
                <c:pt idx="1">
                  <c:v>91.07</c:v>
                </c:pt>
                <c:pt idx="2">
                  <c:v>92.8</c:v>
                </c:pt>
                <c:pt idx="3">
                  <c:v>92.83</c:v>
                </c:pt>
                <c:pt idx="4">
                  <c:v>92.33</c:v>
                </c:pt>
                <c:pt idx="5">
                  <c:v>95.4</c:v>
                </c:pt>
                <c:pt idx="6">
                  <c:v>94.46</c:v>
                </c:pt>
                <c:pt idx="7">
                  <c:v>91.56</c:v>
                </c:pt>
                <c:pt idx="8">
                  <c:v>93.53</c:v>
                </c:pt>
                <c:pt idx="9">
                  <c:v>94.81</c:v>
                </c:pt>
                <c:pt idx="10">
                  <c:v>93.47</c:v>
                </c:pt>
                <c:pt idx="11">
                  <c:v>90.47</c:v>
                </c:pt>
                <c:pt idx="12">
                  <c:v>89.6</c:v>
                </c:pt>
                <c:pt idx="13">
                  <c:v>86.49</c:v>
                </c:pt>
                <c:pt idx="14">
                  <c:v>86.25</c:v>
                </c:pt>
                <c:pt idx="15">
                  <c:v>83.72</c:v>
                </c:pt>
                <c:pt idx="16">
                  <c:v>84.24</c:v>
                </c:pt>
                <c:pt idx="17">
                  <c:v>85.35</c:v>
                </c:pt>
                <c:pt idx="18">
                  <c:v>85.73</c:v>
                </c:pt>
                <c:pt idx="19">
                  <c:v>86.28</c:v>
                </c:pt>
                <c:pt idx="20">
                  <c:v>87.41</c:v>
                </c:pt>
                <c:pt idx="21">
                  <c:v>84.83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DDE-4902-8C11-3070BDC28A7A}"/>
            </c:ext>
          </c:extLst>
        </c:ser>
        <c:ser>
          <c:idx val="7"/>
          <c:order val="7"/>
          <c:tx>
            <c:strRef>
              <c:f>'[Chart in Microsoft PowerPoint]CIA02.20210308T120348'!$CW$23</c:f>
              <c:strCache>
                <c:ptCount val="1"/>
                <c:pt idx="0">
                  <c:v>Clare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PowerPoint]CIA02.20210308T120348'!$CD$24:$CD$45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'[Chart in Microsoft PowerPoint]CIA02.20210308T120348'!$CW$24:$CW$45</c:f>
              <c:numCache>
                <c:formatCode>General</c:formatCode>
                <c:ptCount val="22"/>
                <c:pt idx="0">
                  <c:v>96.77</c:v>
                </c:pt>
                <c:pt idx="1">
                  <c:v>94.57</c:v>
                </c:pt>
                <c:pt idx="2">
                  <c:v>94.44</c:v>
                </c:pt>
                <c:pt idx="3">
                  <c:v>94.14</c:v>
                </c:pt>
                <c:pt idx="4">
                  <c:v>92.59</c:v>
                </c:pt>
                <c:pt idx="5">
                  <c:v>94.61</c:v>
                </c:pt>
                <c:pt idx="6">
                  <c:v>94.62</c:v>
                </c:pt>
                <c:pt idx="7">
                  <c:v>95.72</c:v>
                </c:pt>
                <c:pt idx="8">
                  <c:v>96.91</c:v>
                </c:pt>
                <c:pt idx="9">
                  <c:v>95.77</c:v>
                </c:pt>
                <c:pt idx="10">
                  <c:v>96.58</c:v>
                </c:pt>
                <c:pt idx="11">
                  <c:v>93.34</c:v>
                </c:pt>
                <c:pt idx="12">
                  <c:v>92.74</c:v>
                </c:pt>
                <c:pt idx="13">
                  <c:v>89.99</c:v>
                </c:pt>
                <c:pt idx="14">
                  <c:v>89.96</c:v>
                </c:pt>
                <c:pt idx="15">
                  <c:v>89.53</c:v>
                </c:pt>
                <c:pt idx="16">
                  <c:v>90.28</c:v>
                </c:pt>
                <c:pt idx="17">
                  <c:v>92.64</c:v>
                </c:pt>
                <c:pt idx="18">
                  <c:v>90.98</c:v>
                </c:pt>
                <c:pt idx="19">
                  <c:v>92.19</c:v>
                </c:pt>
                <c:pt idx="20">
                  <c:v>91.31</c:v>
                </c:pt>
                <c:pt idx="21">
                  <c:v>90.72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DDE-4902-8C11-3070BDC28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2509984"/>
        <c:axId val="1192516224"/>
        <c:extLst>
          <c:ext xmlns:c15="http://schemas.microsoft.com/office/drawing/2012/chart" uri="{02D57815-91ED-43cb-92C2-25804820EDAC}">
            <c15:filteredLine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'[Chart in Microsoft PowerPoint]CIA02.20210308T120348'!$CX$23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'[Chart in Microsoft PowerPoint]CIA02.20210308T120348'!$CD$24:$CD$45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'[Chart in Microsoft PowerPoint]CIA02.20210308T120348'!$CX$24:$CX$45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0DDE-4902-8C11-3070BDC28A7A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PowerPoint]CIA02.20210308T120348'!$CY$23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PowerPoint]CIA02.20210308T120348'!$CD$24:$CD$45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PowerPoint]CIA02.20210308T120348'!$CY$24:$CY$45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DDE-4902-8C11-3070BDC28A7A}"/>
                  </c:ext>
                </c:extLst>
              </c15:ser>
            </c15:filteredLineSeries>
          </c:ext>
        </c:extLst>
      </c:lineChart>
      <c:catAx>
        <c:axId val="11925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192516224"/>
        <c:crosses val="autoZero"/>
        <c:auto val="1"/>
        <c:lblAlgn val="ctr"/>
        <c:lblOffset val="100"/>
        <c:noMultiLvlLbl val="0"/>
      </c:catAx>
      <c:valAx>
        <c:axId val="1192516224"/>
        <c:scaling>
          <c:orientation val="minMax"/>
          <c:min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Index State = 100</a:t>
                </a:r>
              </a:p>
            </c:rich>
          </c:tx>
          <c:layout>
            <c:manualLayout>
              <c:xMode val="edge"/>
              <c:yMode val="edge"/>
              <c:x val="9.0408231729114056E-3"/>
              <c:y val="0.398393442829637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out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1925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875446151138685E-3"/>
          <c:y val="0.83060050359414217"/>
          <c:w val="0.98598076256785072"/>
          <c:h val="8.4854283807933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GVA Exposure</a:t>
            </a:r>
          </a:p>
        </c:rich>
      </c:tx>
      <c:layout>
        <c:manualLayout>
          <c:xMode val="edge"/>
          <c:yMode val="edge"/>
          <c:x val="0.30097017748477245"/>
          <c:y val="2.7719997077855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559721133595401"/>
          <c:y val="0.1273945099847292"/>
          <c:w val="0.76034751553131485"/>
          <c:h val="0.570393462661925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E916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EE-4A29-8F04-7F19469C3F38}"/>
              </c:ext>
            </c:extLst>
          </c:dPt>
          <c:dPt>
            <c:idx val="1"/>
            <c:invertIfNegative val="0"/>
            <c:bubble3D val="0"/>
            <c:spPr>
              <a:solidFill>
                <a:srgbClr val="AE916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EE-4A29-8F04-7F19469C3F38}"/>
              </c:ext>
            </c:extLst>
          </c:dPt>
          <c:dPt>
            <c:idx val="2"/>
            <c:invertIfNegative val="0"/>
            <c:bubble3D val="0"/>
            <c:spPr>
              <a:solidFill>
                <a:srgbClr val="AE916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EE-4A29-8F04-7F19469C3F38}"/>
              </c:ext>
            </c:extLst>
          </c:dPt>
          <c:dPt>
            <c:idx val="4"/>
            <c:invertIfNegative val="0"/>
            <c:bubble3D val="0"/>
            <c:spPr>
              <a:solidFill>
                <a:srgbClr val="CCDBD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EE-4A29-8F04-7F19469C3F38}"/>
              </c:ext>
            </c:extLst>
          </c:dPt>
          <c:dPt>
            <c:idx val="5"/>
            <c:invertIfNegative val="0"/>
            <c:bubble3D val="0"/>
            <c:spPr>
              <a:solidFill>
                <a:srgbClr val="CCDBD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EE-4A29-8F04-7F19469C3F38}"/>
              </c:ext>
            </c:extLst>
          </c:dPt>
          <c:dPt>
            <c:idx val="6"/>
            <c:invertIfNegative val="0"/>
            <c:bubble3D val="0"/>
            <c:spPr>
              <a:solidFill>
                <a:srgbClr val="CCDBD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EE-4A29-8F04-7F19469C3F38}"/>
              </c:ext>
            </c:extLst>
          </c:dPt>
          <c:dPt>
            <c:idx val="7"/>
            <c:invertIfNegative val="0"/>
            <c:bubble3D val="0"/>
            <c:spPr>
              <a:solidFill>
                <a:srgbClr val="CCDBD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EE-4A29-8F04-7F19469C3F38}"/>
              </c:ext>
            </c:extLst>
          </c:dPt>
          <c:dPt>
            <c:idx val="9"/>
            <c:invertIfNegative val="0"/>
            <c:bubble3D val="0"/>
            <c:spPr>
              <a:solidFill>
                <a:srgbClr val="EE720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EE-4A29-8F04-7F19469C3F38}"/>
              </c:ext>
            </c:extLst>
          </c:dPt>
          <c:dPt>
            <c:idx val="10"/>
            <c:invertIfNegative val="0"/>
            <c:bubble3D val="0"/>
            <c:spPr>
              <a:solidFill>
                <a:srgbClr val="EE720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EE-4A29-8F04-7F19469C3F38}"/>
              </c:ext>
            </c:extLst>
          </c:dPt>
          <c:dPt>
            <c:idx val="12"/>
            <c:invertIfNegative val="0"/>
            <c:bubble3D val="0"/>
            <c:spPr>
              <a:solidFill>
                <a:srgbClr val="004D4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EE-4A29-8F04-7F19469C3F38}"/>
              </c:ext>
            </c:extLst>
          </c:dPt>
          <c:dPt>
            <c:idx val="13"/>
            <c:invertIfNegative val="0"/>
            <c:bubble3D val="0"/>
            <c:spPr>
              <a:solidFill>
                <a:srgbClr val="004D4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EE-4A29-8F04-7F19469C3F38}"/>
              </c:ext>
            </c:extLst>
          </c:dPt>
          <c:cat>
            <c:strRef>
              <c:f>CIRGDP2018TBL9D!$A$46:$A$59</c:f>
              <c:strCache>
                <c:ptCount val="14"/>
                <c:pt idx="0">
                  <c:v>Northern and Western</c:v>
                </c:pt>
                <c:pt idx="1">
                  <c:v>Border </c:v>
                </c:pt>
                <c:pt idx="2">
                  <c:v>West</c:v>
                </c:pt>
                <c:pt idx="4">
                  <c:v>Eastern and Midland</c:v>
                </c:pt>
                <c:pt idx="5">
                  <c:v>Dublin</c:v>
                </c:pt>
                <c:pt idx="6">
                  <c:v>Mid East</c:v>
                </c:pt>
                <c:pt idx="7">
                  <c:v>Midland</c:v>
                </c:pt>
                <c:pt idx="9">
                  <c:v>Southern</c:v>
                </c:pt>
                <c:pt idx="10">
                  <c:v>South East</c:v>
                </c:pt>
                <c:pt idx="12">
                  <c:v>State</c:v>
                </c:pt>
                <c:pt idx="13">
                  <c:v>State Ex-Dublin </c:v>
                </c:pt>
              </c:strCache>
            </c:strRef>
          </c:cat>
          <c:val>
            <c:numRef>
              <c:f>CIRGDP2018TBL9D!$B$46:$B$59</c:f>
              <c:numCache>
                <c:formatCode>0.0%</c:formatCode>
                <c:ptCount val="14"/>
                <c:pt idx="0">
                  <c:v>0.36516459097553616</c:v>
                </c:pt>
                <c:pt idx="1">
                  <c:v>0.36566372166133532</c:v>
                </c:pt>
                <c:pt idx="2">
                  <c:v>0.36481372066242734</c:v>
                </c:pt>
                <c:pt idx="4">
                  <c:v>0.2168753973739361</c:v>
                </c:pt>
                <c:pt idx="5">
                  <c:v>0.19628742044994205</c:v>
                </c:pt>
                <c:pt idx="6">
                  <c:v>0.26872197663686576</c:v>
                </c:pt>
                <c:pt idx="7">
                  <c:v>0.39578161133802064</c:v>
                </c:pt>
                <c:pt idx="9">
                  <c:v>0.20152592734868888</c:v>
                </c:pt>
                <c:pt idx="10">
                  <c:v>0.31519891992921711</c:v>
                </c:pt>
                <c:pt idx="12">
                  <c:v>0.22097871472919284</c:v>
                </c:pt>
                <c:pt idx="13">
                  <c:v>0.23733383457456247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4EE-4A29-8F04-7F19469C3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2450527"/>
        <c:axId val="1912456351"/>
      </c:barChart>
      <c:catAx>
        <c:axId val="191245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912456351"/>
        <c:crosses val="autoZero"/>
        <c:auto val="1"/>
        <c:lblAlgn val="ctr"/>
        <c:lblOffset val="100"/>
        <c:noMultiLvlLbl val="0"/>
      </c:catAx>
      <c:valAx>
        <c:axId val="19124563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100" dirty="0">
                    <a:solidFill>
                      <a:schemeClr val="tx1"/>
                    </a:solidFill>
                    <a:effectLst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Share of GVA in Severely Affected COVID-19 Sectors</a:t>
                </a:r>
              </a:p>
            </c:rich>
          </c:tx>
          <c:layout>
            <c:manualLayout>
              <c:xMode val="edge"/>
              <c:yMode val="edge"/>
              <c:x val="2.719039506787643E-3"/>
              <c:y val="8.42162151582010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in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450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43137766350554"/>
          <c:y val="3.2911960254431133E-2"/>
          <c:w val="0.79570485470658747"/>
          <c:h val="0.65114024335348586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Word]LR+PUP+WS'!$F$68</c:f>
              <c:strCache>
                <c:ptCount val="1"/>
                <c:pt idx="0">
                  <c:v>State</c:v>
                </c:pt>
              </c:strCache>
            </c:strRef>
          </c:tx>
          <c:spPr>
            <a:ln w="25400" cap="rnd">
              <a:solidFill>
                <a:srgbClr val="004D44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'[Chart in Microsoft Word]LR+PUP+WS'!$G$1:$DR$1</c:f>
              <c:strCache>
                <c:ptCount val="116"/>
                <c:pt idx="0">
                  <c:v>2020W12</c:v>
                </c:pt>
                <c:pt idx="1">
                  <c:v>2020W13</c:v>
                </c:pt>
                <c:pt idx="2">
                  <c:v>2020W14</c:v>
                </c:pt>
                <c:pt idx="3">
                  <c:v>2020W15</c:v>
                </c:pt>
                <c:pt idx="4">
                  <c:v>2020W16</c:v>
                </c:pt>
                <c:pt idx="5">
                  <c:v>2020W17</c:v>
                </c:pt>
                <c:pt idx="6">
                  <c:v>2020W18</c:v>
                </c:pt>
                <c:pt idx="7">
                  <c:v>2020W19</c:v>
                </c:pt>
                <c:pt idx="8">
                  <c:v>2020W20</c:v>
                </c:pt>
                <c:pt idx="9">
                  <c:v>2020W21</c:v>
                </c:pt>
                <c:pt idx="10">
                  <c:v>2020W22</c:v>
                </c:pt>
                <c:pt idx="11">
                  <c:v>2020W23</c:v>
                </c:pt>
                <c:pt idx="12">
                  <c:v>2020W24</c:v>
                </c:pt>
                <c:pt idx="13">
                  <c:v>2020W25</c:v>
                </c:pt>
                <c:pt idx="14">
                  <c:v>2020W26</c:v>
                </c:pt>
                <c:pt idx="15">
                  <c:v>2020W27</c:v>
                </c:pt>
                <c:pt idx="16">
                  <c:v>2020W28</c:v>
                </c:pt>
                <c:pt idx="17">
                  <c:v>2020W29</c:v>
                </c:pt>
                <c:pt idx="18">
                  <c:v>2020W30</c:v>
                </c:pt>
                <c:pt idx="19">
                  <c:v>2020W31</c:v>
                </c:pt>
                <c:pt idx="20">
                  <c:v>2020W32</c:v>
                </c:pt>
                <c:pt idx="21">
                  <c:v>2020W33</c:v>
                </c:pt>
                <c:pt idx="22">
                  <c:v>2020W34</c:v>
                </c:pt>
                <c:pt idx="23">
                  <c:v>2020W35</c:v>
                </c:pt>
                <c:pt idx="24">
                  <c:v>2020W36</c:v>
                </c:pt>
                <c:pt idx="25">
                  <c:v>2020W37</c:v>
                </c:pt>
                <c:pt idx="26">
                  <c:v>2020W38</c:v>
                </c:pt>
                <c:pt idx="27">
                  <c:v>2020W39</c:v>
                </c:pt>
                <c:pt idx="28">
                  <c:v>2020W40</c:v>
                </c:pt>
                <c:pt idx="29">
                  <c:v>2020W41</c:v>
                </c:pt>
                <c:pt idx="30">
                  <c:v>2020W42</c:v>
                </c:pt>
                <c:pt idx="31">
                  <c:v>2020W43</c:v>
                </c:pt>
                <c:pt idx="32">
                  <c:v>2020W44</c:v>
                </c:pt>
                <c:pt idx="33">
                  <c:v>2020W45</c:v>
                </c:pt>
                <c:pt idx="34">
                  <c:v>2020W46</c:v>
                </c:pt>
                <c:pt idx="35">
                  <c:v>2020W47</c:v>
                </c:pt>
                <c:pt idx="36">
                  <c:v>2020W48</c:v>
                </c:pt>
                <c:pt idx="37">
                  <c:v>2020W49</c:v>
                </c:pt>
                <c:pt idx="38">
                  <c:v>2020W50</c:v>
                </c:pt>
                <c:pt idx="39">
                  <c:v>2020W51</c:v>
                </c:pt>
                <c:pt idx="40">
                  <c:v>2020W52</c:v>
                </c:pt>
                <c:pt idx="41">
                  <c:v>2021WK1</c:v>
                </c:pt>
                <c:pt idx="42">
                  <c:v>2021WK2</c:v>
                </c:pt>
                <c:pt idx="43">
                  <c:v>2021WK3</c:v>
                </c:pt>
                <c:pt idx="44">
                  <c:v>2021WK4</c:v>
                </c:pt>
                <c:pt idx="45">
                  <c:v>2021WK5</c:v>
                </c:pt>
                <c:pt idx="46">
                  <c:v>2021WK6</c:v>
                </c:pt>
                <c:pt idx="47">
                  <c:v>2021WK7</c:v>
                </c:pt>
                <c:pt idx="48">
                  <c:v>2021WK8</c:v>
                </c:pt>
                <c:pt idx="49">
                  <c:v>2021WK9</c:v>
                </c:pt>
                <c:pt idx="50">
                  <c:v>2021WK10</c:v>
                </c:pt>
                <c:pt idx="51">
                  <c:v>2021WK11</c:v>
                </c:pt>
                <c:pt idx="52">
                  <c:v>2021WK12</c:v>
                </c:pt>
                <c:pt idx="53">
                  <c:v>2021WK13</c:v>
                </c:pt>
                <c:pt idx="54">
                  <c:v>2021WK14</c:v>
                </c:pt>
                <c:pt idx="55">
                  <c:v>2021WK15</c:v>
                </c:pt>
                <c:pt idx="56">
                  <c:v>2021WK16</c:v>
                </c:pt>
                <c:pt idx="57">
                  <c:v>2021WK17</c:v>
                </c:pt>
                <c:pt idx="58">
                  <c:v>2021WK18</c:v>
                </c:pt>
                <c:pt idx="59">
                  <c:v>2021WK19</c:v>
                </c:pt>
                <c:pt idx="60">
                  <c:v>2021WK20</c:v>
                </c:pt>
                <c:pt idx="61">
                  <c:v>2021WK21</c:v>
                </c:pt>
                <c:pt idx="62">
                  <c:v>2021WK22</c:v>
                </c:pt>
                <c:pt idx="63">
                  <c:v>2021WK23</c:v>
                </c:pt>
                <c:pt idx="64">
                  <c:v>2021WK24</c:v>
                </c:pt>
                <c:pt idx="65">
                  <c:v>2021WK25</c:v>
                </c:pt>
                <c:pt idx="66">
                  <c:v>2021WK26</c:v>
                </c:pt>
                <c:pt idx="67">
                  <c:v>2021WK27</c:v>
                </c:pt>
                <c:pt idx="68">
                  <c:v>2021WK28</c:v>
                </c:pt>
                <c:pt idx="69">
                  <c:v>2021WK29</c:v>
                </c:pt>
                <c:pt idx="70">
                  <c:v>2021WK30</c:v>
                </c:pt>
                <c:pt idx="71">
                  <c:v>2021WK31</c:v>
                </c:pt>
                <c:pt idx="72">
                  <c:v>2021WK32</c:v>
                </c:pt>
                <c:pt idx="73">
                  <c:v>2021WK33</c:v>
                </c:pt>
                <c:pt idx="74">
                  <c:v>2021WK34</c:v>
                </c:pt>
                <c:pt idx="75">
                  <c:v>2021WK35</c:v>
                </c:pt>
                <c:pt idx="76">
                  <c:v>2021WK36</c:v>
                </c:pt>
                <c:pt idx="77">
                  <c:v>2021WK37</c:v>
                </c:pt>
                <c:pt idx="78">
                  <c:v>2021WK38</c:v>
                </c:pt>
                <c:pt idx="79">
                  <c:v>2021WK39</c:v>
                </c:pt>
                <c:pt idx="80">
                  <c:v>2021WK40</c:v>
                </c:pt>
                <c:pt idx="81">
                  <c:v>2021WK41</c:v>
                </c:pt>
                <c:pt idx="82">
                  <c:v>2021WK42</c:v>
                </c:pt>
                <c:pt idx="83">
                  <c:v>2021WK43</c:v>
                </c:pt>
                <c:pt idx="84">
                  <c:v>2021WK44</c:v>
                </c:pt>
                <c:pt idx="85">
                  <c:v>2021WK45</c:v>
                </c:pt>
                <c:pt idx="86">
                  <c:v>2021WK46</c:v>
                </c:pt>
                <c:pt idx="87">
                  <c:v>2021WK47</c:v>
                </c:pt>
                <c:pt idx="88">
                  <c:v>2021WK48</c:v>
                </c:pt>
                <c:pt idx="89">
                  <c:v>2021WK49</c:v>
                </c:pt>
                <c:pt idx="90">
                  <c:v>2021WK50</c:v>
                </c:pt>
                <c:pt idx="91">
                  <c:v>2021WK51</c:v>
                </c:pt>
                <c:pt idx="92">
                  <c:v>2021WK52</c:v>
                </c:pt>
                <c:pt idx="93">
                  <c:v>2022WK1</c:v>
                </c:pt>
                <c:pt idx="94">
                  <c:v>2022WK2</c:v>
                </c:pt>
                <c:pt idx="95">
                  <c:v>2022WK3</c:v>
                </c:pt>
                <c:pt idx="96">
                  <c:v>2022WK4</c:v>
                </c:pt>
                <c:pt idx="97">
                  <c:v>2022WK5</c:v>
                </c:pt>
                <c:pt idx="98">
                  <c:v>2022WK6</c:v>
                </c:pt>
                <c:pt idx="99">
                  <c:v>2022WK7</c:v>
                </c:pt>
                <c:pt idx="100">
                  <c:v>2022WK8</c:v>
                </c:pt>
                <c:pt idx="101">
                  <c:v>2022WK9</c:v>
                </c:pt>
                <c:pt idx="102">
                  <c:v>2022WK10</c:v>
                </c:pt>
                <c:pt idx="103">
                  <c:v>2022WK11</c:v>
                </c:pt>
                <c:pt idx="104">
                  <c:v>2022WK12</c:v>
                </c:pt>
                <c:pt idx="105">
                  <c:v>2022WK13</c:v>
                </c:pt>
                <c:pt idx="106">
                  <c:v>2022WK14</c:v>
                </c:pt>
                <c:pt idx="107">
                  <c:v>2022WK15</c:v>
                </c:pt>
                <c:pt idx="108">
                  <c:v>2022WK16</c:v>
                </c:pt>
                <c:pt idx="109">
                  <c:v>2022WK17</c:v>
                </c:pt>
                <c:pt idx="110">
                  <c:v>2022WK18</c:v>
                </c:pt>
                <c:pt idx="111">
                  <c:v>2022WK19</c:v>
                </c:pt>
                <c:pt idx="112">
                  <c:v>2022WK20</c:v>
                </c:pt>
                <c:pt idx="113">
                  <c:v>2022WK21</c:v>
                </c:pt>
                <c:pt idx="114">
                  <c:v>2022WK22</c:v>
                </c:pt>
                <c:pt idx="115">
                  <c:v>2022WK23</c:v>
                </c:pt>
              </c:strCache>
            </c:strRef>
          </c:cat>
          <c:val>
            <c:numRef>
              <c:f>'[Chart in Microsoft Word]LR+PUP+WS'!$G$68:$DR$68</c:f>
              <c:numCache>
                <c:formatCode>0.0%</c:formatCode>
                <c:ptCount val="116"/>
                <c:pt idx="0">
                  <c:v>0.19859359897432202</c:v>
                </c:pt>
                <c:pt idx="1">
                  <c:v>0.29817229497616576</c:v>
                </c:pt>
                <c:pt idx="2">
                  <c:v>0.43583067459420138</c:v>
                </c:pt>
                <c:pt idx="3">
                  <c:v>0.47798277545022061</c:v>
                </c:pt>
                <c:pt idx="4">
                  <c:v>0.49534794797132164</c:v>
                </c:pt>
                <c:pt idx="5">
                  <c:v>0.50210174576189537</c:v>
                </c:pt>
                <c:pt idx="6">
                  <c:v>0.51143796735903113</c:v>
                </c:pt>
                <c:pt idx="7">
                  <c:v>0.5043430292135066</c:v>
                </c:pt>
                <c:pt idx="8">
                  <c:v>0.50137866709605794</c:v>
                </c:pt>
                <c:pt idx="9">
                  <c:v>0.50086478645959243</c:v>
                </c:pt>
                <c:pt idx="10">
                  <c:v>0.48597092841825024</c:v>
                </c:pt>
                <c:pt idx="11">
                  <c:v>0.47061397017495815</c:v>
                </c:pt>
                <c:pt idx="12">
                  <c:v>0.46281635234156399</c:v>
                </c:pt>
                <c:pt idx="13">
                  <c:v>0.45230827456329914</c:v>
                </c:pt>
                <c:pt idx="14">
                  <c:v>0.44042738896988198</c:v>
                </c:pt>
                <c:pt idx="15">
                  <c:v>0.42580132176696817</c:v>
                </c:pt>
                <c:pt idx="16">
                  <c:v>0.40413630510273924</c:v>
                </c:pt>
                <c:pt idx="17">
                  <c:v>0.39485997837708336</c:v>
                </c:pt>
                <c:pt idx="18">
                  <c:v>0.38703848939925878</c:v>
                </c:pt>
                <c:pt idx="19">
                  <c:v>0.38389140452171561</c:v>
                </c:pt>
                <c:pt idx="20">
                  <c:v>0.37879860436269036</c:v>
                </c:pt>
                <c:pt idx="21">
                  <c:v>0.36592337709854483</c:v>
                </c:pt>
                <c:pt idx="22">
                  <c:v>0.35933233711090579</c:v>
                </c:pt>
                <c:pt idx="23">
                  <c:v>0.35323998703145826</c:v>
                </c:pt>
                <c:pt idx="24">
                  <c:v>0.32047705831112955</c:v>
                </c:pt>
                <c:pt idx="25">
                  <c:v>0.31130923678743005</c:v>
                </c:pt>
                <c:pt idx="26">
                  <c:v>0.31106271296858512</c:v>
                </c:pt>
                <c:pt idx="27">
                  <c:v>0.31164690497591835</c:v>
                </c:pt>
                <c:pt idx="28">
                  <c:v>0.31091210774826966</c:v>
                </c:pt>
                <c:pt idx="29">
                  <c:v>0.31253404350711383</c:v>
                </c:pt>
                <c:pt idx="30">
                  <c:v>0.31365945946180551</c:v>
                </c:pt>
                <c:pt idx="31">
                  <c:v>0.33274595850674271</c:v>
                </c:pt>
                <c:pt idx="32">
                  <c:v>0.33973846774162048</c:v>
                </c:pt>
                <c:pt idx="33">
                  <c:v>0.34105094666448499</c:v>
                </c:pt>
                <c:pt idx="34">
                  <c:v>0.34043637320060399</c:v>
                </c:pt>
                <c:pt idx="35">
                  <c:v>0.33891339418594407</c:v>
                </c:pt>
                <c:pt idx="36">
                  <c:v>0.33725413263762694</c:v>
                </c:pt>
                <c:pt idx="37">
                  <c:v>0.33346296088127059</c:v>
                </c:pt>
                <c:pt idx="38">
                  <c:v>0.32157035672604217</c:v>
                </c:pt>
                <c:pt idx="39">
                  <c:v>0.31742372192807666</c:v>
                </c:pt>
                <c:pt idx="40">
                  <c:v>0.32599042463293776</c:v>
                </c:pt>
                <c:pt idx="41">
                  <c:v>0.34381869735598863</c:v>
                </c:pt>
                <c:pt idx="42">
                  <c:v>0.36891812067254126</c:v>
                </c:pt>
                <c:pt idx="43">
                  <c:v>0.39717895155329536</c:v>
                </c:pt>
                <c:pt idx="44">
                  <c:v>0.40435201344422855</c:v>
                </c:pt>
                <c:pt idx="45">
                  <c:v>0.40868397512713556</c:v>
                </c:pt>
                <c:pt idx="46">
                  <c:v>0.40746437665714569</c:v>
                </c:pt>
                <c:pt idx="47">
                  <c:v>0.40538541698766123</c:v>
                </c:pt>
                <c:pt idx="48">
                  <c:v>0.40415062778939748</c:v>
                </c:pt>
                <c:pt idx="49">
                  <c:v>0.40288762723862509</c:v>
                </c:pt>
                <c:pt idx="50">
                  <c:v>0.39749578674300801</c:v>
                </c:pt>
                <c:pt idx="51">
                  <c:v>0.39319681064149575</c:v>
                </c:pt>
                <c:pt idx="52">
                  <c:v>0.38968167611891652</c:v>
                </c:pt>
                <c:pt idx="53">
                  <c:v>0.38701939248371447</c:v>
                </c:pt>
                <c:pt idx="54">
                  <c:v>0.38225297597217406</c:v>
                </c:pt>
                <c:pt idx="55">
                  <c:v>0.37526524096618241</c:v>
                </c:pt>
                <c:pt idx="56">
                  <c:v>0.37106088140077614</c:v>
                </c:pt>
                <c:pt idx="57">
                  <c:v>0.36246336321855943</c:v>
                </c:pt>
                <c:pt idx="58">
                  <c:v>0.35242836812082445</c:v>
                </c:pt>
                <c:pt idx="59">
                  <c:v>0.34470540186637627</c:v>
                </c:pt>
                <c:pt idx="60">
                  <c:v>0.33819118356172234</c:v>
                </c:pt>
                <c:pt idx="61">
                  <c:v>0.32949731276016836</c:v>
                </c:pt>
                <c:pt idx="62">
                  <c:v>0.32272572011647382</c:v>
                </c:pt>
                <c:pt idx="63">
                  <c:v>0.31426665457195346</c:v>
                </c:pt>
                <c:pt idx="64">
                  <c:v>0.31097677684863567</c:v>
                </c:pt>
                <c:pt idx="65">
                  <c:v>0.30989389493311087</c:v>
                </c:pt>
                <c:pt idx="66">
                  <c:v>0.30729237421100442</c:v>
                </c:pt>
                <c:pt idx="67">
                  <c:v>0.30399034390506752</c:v>
                </c:pt>
                <c:pt idx="68">
                  <c:v>0.29691797484154986</c:v>
                </c:pt>
                <c:pt idx="69">
                  <c:v>0.29394059209986645</c:v>
                </c:pt>
                <c:pt idx="70">
                  <c:v>0.29045193284656451</c:v>
                </c:pt>
                <c:pt idx="71">
                  <c:v>0.27729459205733242</c:v>
                </c:pt>
                <c:pt idx="72">
                  <c:v>0.27155944110272534</c:v>
                </c:pt>
                <c:pt idx="73">
                  <c:v>0.26959332684327553</c:v>
                </c:pt>
                <c:pt idx="74">
                  <c:v>0.26612593460955702</c:v>
                </c:pt>
                <c:pt idx="75">
                  <c:v>0.2631242467026354</c:v>
                </c:pt>
                <c:pt idx="76">
                  <c:v>0.25683615323885856</c:v>
                </c:pt>
                <c:pt idx="77">
                  <c:v>0.24229341803104723</c:v>
                </c:pt>
                <c:pt idx="78">
                  <c:v>0.23872272884506629</c:v>
                </c:pt>
                <c:pt idx="79">
                  <c:v>0.23488641892469608</c:v>
                </c:pt>
                <c:pt idx="80">
                  <c:v>0.23026279525893031</c:v>
                </c:pt>
                <c:pt idx="81">
                  <c:v>0.22559533549157415</c:v>
                </c:pt>
                <c:pt idx="82">
                  <c:v>0.22251812796409084</c:v>
                </c:pt>
                <c:pt idx="83">
                  <c:v>0.22052163224809324</c:v>
                </c:pt>
                <c:pt idx="84">
                  <c:v>0.21767662585279662</c:v>
                </c:pt>
                <c:pt idx="85">
                  <c:v>0.2150672927561493</c:v>
                </c:pt>
                <c:pt idx="86">
                  <c:v>0.2077475318321711</c:v>
                </c:pt>
                <c:pt idx="87">
                  <c:v>0.20563645462290753</c:v>
                </c:pt>
                <c:pt idx="88">
                  <c:v>0.20608740224223829</c:v>
                </c:pt>
                <c:pt idx="89">
                  <c:v>0.20424281380897963</c:v>
                </c:pt>
                <c:pt idx="90">
                  <c:v>0.20441598811130204</c:v>
                </c:pt>
                <c:pt idx="91">
                  <c:v>0.20480139858865112</c:v>
                </c:pt>
                <c:pt idx="92">
                  <c:v>0.20587125987994118</c:v>
                </c:pt>
                <c:pt idx="93">
                  <c:v>0.20054322044307449</c:v>
                </c:pt>
                <c:pt idx="94">
                  <c:v>0.20647454880281871</c:v>
                </c:pt>
                <c:pt idx="95">
                  <c:v>0.20355055062049784</c:v>
                </c:pt>
                <c:pt idx="96">
                  <c:v>0.20335350517374504</c:v>
                </c:pt>
                <c:pt idx="97">
                  <c:v>0.20177887768295388</c:v>
                </c:pt>
                <c:pt idx="98">
                  <c:v>0.19947075502693751</c:v>
                </c:pt>
                <c:pt idx="99">
                  <c:v>0.19611013191194412</c:v>
                </c:pt>
                <c:pt idx="100">
                  <c:v>0.19497386543705678</c:v>
                </c:pt>
                <c:pt idx="101">
                  <c:v>0.19448993223633126</c:v>
                </c:pt>
                <c:pt idx="102">
                  <c:v>0.19308674296463121</c:v>
                </c:pt>
                <c:pt idx="103">
                  <c:v>0.18948784242614158</c:v>
                </c:pt>
                <c:pt idx="104">
                  <c:v>0.18924652685699059</c:v>
                </c:pt>
                <c:pt idx="105">
                  <c:v>0.19076212751791746</c:v>
                </c:pt>
                <c:pt idx="106">
                  <c:v>0.17768985480701915</c:v>
                </c:pt>
                <c:pt idx="107">
                  <c:v>0.17531142078013504</c:v>
                </c:pt>
                <c:pt idx="108">
                  <c:v>0.17481663705921388</c:v>
                </c:pt>
                <c:pt idx="109">
                  <c:v>0.17563303019873377</c:v>
                </c:pt>
                <c:pt idx="110">
                  <c:v>0.16723429354650121</c:v>
                </c:pt>
                <c:pt idx="111">
                  <c:v>0.11178162503466742</c:v>
                </c:pt>
                <c:pt idx="112">
                  <c:v>0.11129725781313407</c:v>
                </c:pt>
                <c:pt idx="113">
                  <c:v>0.11023086868830666</c:v>
                </c:pt>
                <c:pt idx="114">
                  <c:v>0.10846396997964876</c:v>
                </c:pt>
                <c:pt idx="115">
                  <c:v>8.3325050769583991E-2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3C-4D64-8D68-20D5DC49B974}"/>
            </c:ext>
          </c:extLst>
        </c:ser>
        <c:ser>
          <c:idx val="1"/>
          <c:order val="1"/>
          <c:tx>
            <c:strRef>
              <c:f>'[Chart in Microsoft Word]LR+PUP+WS'!$F$69</c:f>
              <c:strCache>
                <c:ptCount val="1"/>
                <c:pt idx="0">
                  <c:v>Clare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Word]LR+PUP+WS'!$G$1:$DR$1</c:f>
              <c:strCache>
                <c:ptCount val="116"/>
                <c:pt idx="0">
                  <c:v>2020W12</c:v>
                </c:pt>
                <c:pt idx="1">
                  <c:v>2020W13</c:v>
                </c:pt>
                <c:pt idx="2">
                  <c:v>2020W14</c:v>
                </c:pt>
                <c:pt idx="3">
                  <c:v>2020W15</c:v>
                </c:pt>
                <c:pt idx="4">
                  <c:v>2020W16</c:v>
                </c:pt>
                <c:pt idx="5">
                  <c:v>2020W17</c:v>
                </c:pt>
                <c:pt idx="6">
                  <c:v>2020W18</c:v>
                </c:pt>
                <c:pt idx="7">
                  <c:v>2020W19</c:v>
                </c:pt>
                <c:pt idx="8">
                  <c:v>2020W20</c:v>
                </c:pt>
                <c:pt idx="9">
                  <c:v>2020W21</c:v>
                </c:pt>
                <c:pt idx="10">
                  <c:v>2020W22</c:v>
                </c:pt>
                <c:pt idx="11">
                  <c:v>2020W23</c:v>
                </c:pt>
                <c:pt idx="12">
                  <c:v>2020W24</c:v>
                </c:pt>
                <c:pt idx="13">
                  <c:v>2020W25</c:v>
                </c:pt>
                <c:pt idx="14">
                  <c:v>2020W26</c:v>
                </c:pt>
                <c:pt idx="15">
                  <c:v>2020W27</c:v>
                </c:pt>
                <c:pt idx="16">
                  <c:v>2020W28</c:v>
                </c:pt>
                <c:pt idx="17">
                  <c:v>2020W29</c:v>
                </c:pt>
                <c:pt idx="18">
                  <c:v>2020W30</c:v>
                </c:pt>
                <c:pt idx="19">
                  <c:v>2020W31</c:v>
                </c:pt>
                <c:pt idx="20">
                  <c:v>2020W32</c:v>
                </c:pt>
                <c:pt idx="21">
                  <c:v>2020W33</c:v>
                </c:pt>
                <c:pt idx="22">
                  <c:v>2020W34</c:v>
                </c:pt>
                <c:pt idx="23">
                  <c:v>2020W35</c:v>
                </c:pt>
                <c:pt idx="24">
                  <c:v>2020W36</c:v>
                </c:pt>
                <c:pt idx="25">
                  <c:v>2020W37</c:v>
                </c:pt>
                <c:pt idx="26">
                  <c:v>2020W38</c:v>
                </c:pt>
                <c:pt idx="27">
                  <c:v>2020W39</c:v>
                </c:pt>
                <c:pt idx="28">
                  <c:v>2020W40</c:v>
                </c:pt>
                <c:pt idx="29">
                  <c:v>2020W41</c:v>
                </c:pt>
                <c:pt idx="30">
                  <c:v>2020W42</c:v>
                </c:pt>
                <c:pt idx="31">
                  <c:v>2020W43</c:v>
                </c:pt>
                <c:pt idx="32">
                  <c:v>2020W44</c:v>
                </c:pt>
                <c:pt idx="33">
                  <c:v>2020W45</c:v>
                </c:pt>
                <c:pt idx="34">
                  <c:v>2020W46</c:v>
                </c:pt>
                <c:pt idx="35">
                  <c:v>2020W47</c:v>
                </c:pt>
                <c:pt idx="36">
                  <c:v>2020W48</c:v>
                </c:pt>
                <c:pt idx="37">
                  <c:v>2020W49</c:v>
                </c:pt>
                <c:pt idx="38">
                  <c:v>2020W50</c:v>
                </c:pt>
                <c:pt idx="39">
                  <c:v>2020W51</c:v>
                </c:pt>
                <c:pt idx="40">
                  <c:v>2020W52</c:v>
                </c:pt>
                <c:pt idx="41">
                  <c:v>2021WK1</c:v>
                </c:pt>
                <c:pt idx="42">
                  <c:v>2021WK2</c:v>
                </c:pt>
                <c:pt idx="43">
                  <c:v>2021WK3</c:v>
                </c:pt>
                <c:pt idx="44">
                  <c:v>2021WK4</c:v>
                </c:pt>
                <c:pt idx="45">
                  <c:v>2021WK5</c:v>
                </c:pt>
                <c:pt idx="46">
                  <c:v>2021WK6</c:v>
                </c:pt>
                <c:pt idx="47">
                  <c:v>2021WK7</c:v>
                </c:pt>
                <c:pt idx="48">
                  <c:v>2021WK8</c:v>
                </c:pt>
                <c:pt idx="49">
                  <c:v>2021WK9</c:v>
                </c:pt>
                <c:pt idx="50">
                  <c:v>2021WK10</c:v>
                </c:pt>
                <c:pt idx="51">
                  <c:v>2021WK11</c:v>
                </c:pt>
                <c:pt idx="52">
                  <c:v>2021WK12</c:v>
                </c:pt>
                <c:pt idx="53">
                  <c:v>2021WK13</c:v>
                </c:pt>
                <c:pt idx="54">
                  <c:v>2021WK14</c:v>
                </c:pt>
                <c:pt idx="55">
                  <c:v>2021WK15</c:v>
                </c:pt>
                <c:pt idx="56">
                  <c:v>2021WK16</c:v>
                </c:pt>
                <c:pt idx="57">
                  <c:v>2021WK17</c:v>
                </c:pt>
                <c:pt idx="58">
                  <c:v>2021WK18</c:v>
                </c:pt>
                <c:pt idx="59">
                  <c:v>2021WK19</c:v>
                </c:pt>
                <c:pt idx="60">
                  <c:v>2021WK20</c:v>
                </c:pt>
                <c:pt idx="61">
                  <c:v>2021WK21</c:v>
                </c:pt>
                <c:pt idx="62">
                  <c:v>2021WK22</c:v>
                </c:pt>
                <c:pt idx="63">
                  <c:v>2021WK23</c:v>
                </c:pt>
                <c:pt idx="64">
                  <c:v>2021WK24</c:v>
                </c:pt>
                <c:pt idx="65">
                  <c:v>2021WK25</c:v>
                </c:pt>
                <c:pt idx="66">
                  <c:v>2021WK26</c:v>
                </c:pt>
                <c:pt idx="67">
                  <c:v>2021WK27</c:v>
                </c:pt>
                <c:pt idx="68">
                  <c:v>2021WK28</c:v>
                </c:pt>
                <c:pt idx="69">
                  <c:v>2021WK29</c:v>
                </c:pt>
                <c:pt idx="70">
                  <c:v>2021WK30</c:v>
                </c:pt>
                <c:pt idx="71">
                  <c:v>2021WK31</c:v>
                </c:pt>
                <c:pt idx="72">
                  <c:v>2021WK32</c:v>
                </c:pt>
                <c:pt idx="73">
                  <c:v>2021WK33</c:v>
                </c:pt>
                <c:pt idx="74">
                  <c:v>2021WK34</c:v>
                </c:pt>
                <c:pt idx="75">
                  <c:v>2021WK35</c:v>
                </c:pt>
                <c:pt idx="76">
                  <c:v>2021WK36</c:v>
                </c:pt>
                <c:pt idx="77">
                  <c:v>2021WK37</c:v>
                </c:pt>
                <c:pt idx="78">
                  <c:v>2021WK38</c:v>
                </c:pt>
                <c:pt idx="79">
                  <c:v>2021WK39</c:v>
                </c:pt>
                <c:pt idx="80">
                  <c:v>2021WK40</c:v>
                </c:pt>
                <c:pt idx="81">
                  <c:v>2021WK41</c:v>
                </c:pt>
                <c:pt idx="82">
                  <c:v>2021WK42</c:v>
                </c:pt>
                <c:pt idx="83">
                  <c:v>2021WK43</c:v>
                </c:pt>
                <c:pt idx="84">
                  <c:v>2021WK44</c:v>
                </c:pt>
                <c:pt idx="85">
                  <c:v>2021WK45</c:v>
                </c:pt>
                <c:pt idx="86">
                  <c:v>2021WK46</c:v>
                </c:pt>
                <c:pt idx="87">
                  <c:v>2021WK47</c:v>
                </c:pt>
                <c:pt idx="88">
                  <c:v>2021WK48</c:v>
                </c:pt>
                <c:pt idx="89">
                  <c:v>2021WK49</c:v>
                </c:pt>
                <c:pt idx="90">
                  <c:v>2021WK50</c:v>
                </c:pt>
                <c:pt idx="91">
                  <c:v>2021WK51</c:v>
                </c:pt>
                <c:pt idx="92">
                  <c:v>2021WK52</c:v>
                </c:pt>
                <c:pt idx="93">
                  <c:v>2022WK1</c:v>
                </c:pt>
                <c:pt idx="94">
                  <c:v>2022WK2</c:v>
                </c:pt>
                <c:pt idx="95">
                  <c:v>2022WK3</c:v>
                </c:pt>
                <c:pt idx="96">
                  <c:v>2022WK4</c:v>
                </c:pt>
                <c:pt idx="97">
                  <c:v>2022WK5</c:v>
                </c:pt>
                <c:pt idx="98">
                  <c:v>2022WK6</c:v>
                </c:pt>
                <c:pt idx="99">
                  <c:v>2022WK7</c:v>
                </c:pt>
                <c:pt idx="100">
                  <c:v>2022WK8</c:v>
                </c:pt>
                <c:pt idx="101">
                  <c:v>2022WK9</c:v>
                </c:pt>
                <c:pt idx="102">
                  <c:v>2022WK10</c:v>
                </c:pt>
                <c:pt idx="103">
                  <c:v>2022WK11</c:v>
                </c:pt>
                <c:pt idx="104">
                  <c:v>2022WK12</c:v>
                </c:pt>
                <c:pt idx="105">
                  <c:v>2022WK13</c:v>
                </c:pt>
                <c:pt idx="106">
                  <c:v>2022WK14</c:v>
                </c:pt>
                <c:pt idx="107">
                  <c:v>2022WK15</c:v>
                </c:pt>
                <c:pt idx="108">
                  <c:v>2022WK16</c:v>
                </c:pt>
                <c:pt idx="109">
                  <c:v>2022WK17</c:v>
                </c:pt>
                <c:pt idx="110">
                  <c:v>2022WK18</c:v>
                </c:pt>
                <c:pt idx="111">
                  <c:v>2022WK19</c:v>
                </c:pt>
                <c:pt idx="112">
                  <c:v>2022WK20</c:v>
                </c:pt>
                <c:pt idx="113">
                  <c:v>2022WK21</c:v>
                </c:pt>
                <c:pt idx="114">
                  <c:v>2022WK22</c:v>
                </c:pt>
                <c:pt idx="115">
                  <c:v>2022WK23</c:v>
                </c:pt>
              </c:strCache>
            </c:strRef>
          </c:cat>
          <c:val>
            <c:numRef>
              <c:f>'[Chart in Microsoft Word]LR+PUP+WS'!$G$69:$DR$69</c:f>
              <c:numCache>
                <c:formatCode>0.0%</c:formatCode>
                <c:ptCount val="116"/>
                <c:pt idx="0">
                  <c:v>0.20538130870880433</c:v>
                </c:pt>
                <c:pt idx="1">
                  <c:v>0.29464522634400042</c:v>
                </c:pt>
                <c:pt idx="2">
                  <c:v>0.41063878717118646</c:v>
                </c:pt>
                <c:pt idx="3">
                  <c:v>0.45466928479187674</c:v>
                </c:pt>
                <c:pt idx="4">
                  <c:v>0.46898052327124129</c:v>
                </c:pt>
                <c:pt idx="5">
                  <c:v>0.48139892798386669</c:v>
                </c:pt>
                <c:pt idx="6">
                  <c:v>0.49121689752162606</c:v>
                </c:pt>
                <c:pt idx="7">
                  <c:v>0.48923561357887102</c:v>
                </c:pt>
                <c:pt idx="8">
                  <c:v>0.48916485343805832</c:v>
                </c:pt>
                <c:pt idx="9">
                  <c:v>0.489129473367652</c:v>
                </c:pt>
                <c:pt idx="10">
                  <c:v>0.47476516478267794</c:v>
                </c:pt>
                <c:pt idx="11">
                  <c:v>0.46397424330874421</c:v>
                </c:pt>
                <c:pt idx="12">
                  <c:v>0.45810115162129172</c:v>
                </c:pt>
                <c:pt idx="13">
                  <c:v>0.44663800880963755</c:v>
                </c:pt>
                <c:pt idx="14">
                  <c:v>0.43768685099683347</c:v>
                </c:pt>
                <c:pt idx="15">
                  <c:v>0.42565762705867782</c:v>
                </c:pt>
                <c:pt idx="16">
                  <c:v>0.40957738505899627</c:v>
                </c:pt>
                <c:pt idx="17">
                  <c:v>0.40036087671814469</c:v>
                </c:pt>
                <c:pt idx="18">
                  <c:v>0.39190503989102937</c:v>
                </c:pt>
                <c:pt idx="19">
                  <c:v>0.38834934281519218</c:v>
                </c:pt>
                <c:pt idx="20">
                  <c:v>0.38601425816837376</c:v>
                </c:pt>
                <c:pt idx="21">
                  <c:v>0.3722337207451043</c:v>
                </c:pt>
                <c:pt idx="22">
                  <c:v>0.37005784641511436</c:v>
                </c:pt>
                <c:pt idx="23">
                  <c:v>0.36584761803675991</c:v>
                </c:pt>
                <c:pt idx="24">
                  <c:v>0.32984839639830882</c:v>
                </c:pt>
                <c:pt idx="25">
                  <c:v>0.3257443082311734</c:v>
                </c:pt>
                <c:pt idx="26">
                  <c:v>0.32746024164588089</c:v>
                </c:pt>
                <c:pt idx="27">
                  <c:v>0.32615117904084628</c:v>
                </c:pt>
                <c:pt idx="28">
                  <c:v>0.32362150400679296</c:v>
                </c:pt>
                <c:pt idx="29">
                  <c:v>0.3274425516106777</c:v>
                </c:pt>
                <c:pt idx="30">
                  <c:v>0.32965380601107397</c:v>
                </c:pt>
                <c:pt idx="31">
                  <c:v>0.34826372304480885</c:v>
                </c:pt>
                <c:pt idx="32">
                  <c:v>0.35456137557713741</c:v>
                </c:pt>
                <c:pt idx="33">
                  <c:v>0.35300465247925844</c:v>
                </c:pt>
                <c:pt idx="34">
                  <c:v>0.3525977816695855</c:v>
                </c:pt>
                <c:pt idx="35">
                  <c:v>0.3509526083956907</c:v>
                </c:pt>
                <c:pt idx="36">
                  <c:v>0.34775071202391694</c:v>
                </c:pt>
                <c:pt idx="37">
                  <c:v>0.3451856569194573</c:v>
                </c:pt>
                <c:pt idx="38">
                  <c:v>0.33260804189000337</c:v>
                </c:pt>
                <c:pt idx="39">
                  <c:v>0.32832705337083623</c:v>
                </c:pt>
                <c:pt idx="40">
                  <c:v>0.3303967874896071</c:v>
                </c:pt>
                <c:pt idx="41">
                  <c:v>0.34863521378407542</c:v>
                </c:pt>
                <c:pt idx="42">
                  <c:v>0.37389658405420229</c:v>
                </c:pt>
                <c:pt idx="43">
                  <c:v>0.40214757027366482</c:v>
                </c:pt>
                <c:pt idx="44">
                  <c:v>0.40724230041217779</c:v>
                </c:pt>
                <c:pt idx="45">
                  <c:v>0.40934741460135504</c:v>
                </c:pt>
                <c:pt idx="46">
                  <c:v>0.41007270604468504</c:v>
                </c:pt>
                <c:pt idx="47">
                  <c:v>0.4074368907994127</c:v>
                </c:pt>
                <c:pt idx="48">
                  <c:v>0.40655238903925417</c:v>
                </c:pt>
                <c:pt idx="49">
                  <c:v>0.40520794636381324</c:v>
                </c:pt>
                <c:pt idx="50">
                  <c:v>0.40103309805586512</c:v>
                </c:pt>
                <c:pt idx="51">
                  <c:v>0.39544304693166338</c:v>
                </c:pt>
                <c:pt idx="52">
                  <c:v>0.39110898830688673</c:v>
                </c:pt>
                <c:pt idx="53">
                  <c:v>0.38946381503299193</c:v>
                </c:pt>
                <c:pt idx="54">
                  <c:v>0.38627960869642131</c:v>
                </c:pt>
                <c:pt idx="55">
                  <c:v>0.38169788957880024</c:v>
                </c:pt>
                <c:pt idx="56">
                  <c:v>0.37359585345574836</c:v>
                </c:pt>
                <c:pt idx="57">
                  <c:v>0.3644854853261158</c:v>
                </c:pt>
                <c:pt idx="58">
                  <c:v>0.3539776044154328</c:v>
                </c:pt>
                <c:pt idx="59">
                  <c:v>0.34714925082700915</c:v>
                </c:pt>
                <c:pt idx="60">
                  <c:v>0.34198376054768348</c:v>
                </c:pt>
                <c:pt idx="61">
                  <c:v>0.33497850660722817</c:v>
                </c:pt>
                <c:pt idx="62">
                  <c:v>0.32432910541491977</c:v>
                </c:pt>
                <c:pt idx="63">
                  <c:v>0.31732385147446446</c:v>
                </c:pt>
                <c:pt idx="64">
                  <c:v>0.31475879637000476</c:v>
                </c:pt>
                <c:pt idx="65">
                  <c:v>0.31656317996072814</c:v>
                </c:pt>
                <c:pt idx="66">
                  <c:v>0.31513028710927132</c:v>
                </c:pt>
                <c:pt idx="67">
                  <c:v>0.31320207327212579</c:v>
                </c:pt>
                <c:pt idx="68">
                  <c:v>0.30870880433052061</c:v>
                </c:pt>
                <c:pt idx="69">
                  <c:v>0.30663907021174974</c:v>
                </c:pt>
                <c:pt idx="70">
                  <c:v>0.30306568310070936</c:v>
                </c:pt>
                <c:pt idx="71">
                  <c:v>0.29264625236604219</c:v>
                </c:pt>
                <c:pt idx="72">
                  <c:v>0.28721541155866898</c:v>
                </c:pt>
                <c:pt idx="73">
                  <c:v>0.28461497638380301</c:v>
                </c:pt>
                <c:pt idx="74">
                  <c:v>0.28114772948398165</c:v>
                </c:pt>
                <c:pt idx="75">
                  <c:v>0.27831732385147445</c:v>
                </c:pt>
                <c:pt idx="76">
                  <c:v>0.2693307859682641</c:v>
                </c:pt>
                <c:pt idx="77">
                  <c:v>0.25408197562313151</c:v>
                </c:pt>
                <c:pt idx="78">
                  <c:v>0.24691751136584761</c:v>
                </c:pt>
                <c:pt idx="79">
                  <c:v>0.24238886235383608</c:v>
                </c:pt>
                <c:pt idx="80">
                  <c:v>0.23667498098321216</c:v>
                </c:pt>
                <c:pt idx="81">
                  <c:v>0.23028887827486777</c:v>
                </c:pt>
                <c:pt idx="82">
                  <c:v>0.22828990429690954</c:v>
                </c:pt>
                <c:pt idx="83">
                  <c:v>0.22507031788993259</c:v>
                </c:pt>
                <c:pt idx="84">
                  <c:v>0.2222399122574254</c:v>
                </c:pt>
                <c:pt idx="85">
                  <c:v>0.21972792725857523</c:v>
                </c:pt>
                <c:pt idx="86">
                  <c:v>0.21128978046666314</c:v>
                </c:pt>
                <c:pt idx="87">
                  <c:v>0.20960922712236196</c:v>
                </c:pt>
                <c:pt idx="88">
                  <c:v>0.20858320508057812</c:v>
                </c:pt>
                <c:pt idx="89">
                  <c:v>0.2071680022643245</c:v>
                </c:pt>
                <c:pt idx="90">
                  <c:v>0.20863627518618763</c:v>
                </c:pt>
                <c:pt idx="91">
                  <c:v>0.2084770648693591</c:v>
                </c:pt>
                <c:pt idx="92">
                  <c:v>0.20198482194979567</c:v>
                </c:pt>
                <c:pt idx="93">
                  <c:v>0.19816377434591095</c:v>
                </c:pt>
                <c:pt idx="94">
                  <c:v>0.2101929982840666</c:v>
                </c:pt>
                <c:pt idx="95">
                  <c:v>0.20975074740398733</c:v>
                </c:pt>
                <c:pt idx="96">
                  <c:v>0.20895469581984469</c:v>
                </c:pt>
                <c:pt idx="97">
                  <c:v>0.20884855560862567</c:v>
                </c:pt>
                <c:pt idx="98">
                  <c:v>0.20458525712466169</c:v>
                </c:pt>
                <c:pt idx="99">
                  <c:v>0.20106494011923084</c:v>
                </c:pt>
                <c:pt idx="100">
                  <c:v>0.19933131666932016</c:v>
                </c:pt>
                <c:pt idx="101">
                  <c:v>0.1987298554724124</c:v>
                </c:pt>
                <c:pt idx="102">
                  <c:v>0.19434272674202621</c:v>
                </c:pt>
                <c:pt idx="103">
                  <c:v>0.19153001114472218</c:v>
                </c:pt>
                <c:pt idx="104">
                  <c:v>0.19091085991261122</c:v>
                </c:pt>
                <c:pt idx="105">
                  <c:v>0.19559871924145128</c:v>
                </c:pt>
                <c:pt idx="106">
                  <c:v>0.18061525942436626</c:v>
                </c:pt>
                <c:pt idx="107">
                  <c:v>0.17870473562242389</c:v>
                </c:pt>
                <c:pt idx="108">
                  <c:v>0.1792885067841285</c:v>
                </c:pt>
                <c:pt idx="109">
                  <c:v>0.18273806364874667</c:v>
                </c:pt>
                <c:pt idx="110">
                  <c:v>0.16757770347962991</c:v>
                </c:pt>
                <c:pt idx="111">
                  <c:v>0.10819225530258805</c:v>
                </c:pt>
                <c:pt idx="112">
                  <c:v>0.1077500044225088</c:v>
                </c:pt>
                <c:pt idx="113">
                  <c:v>0.10865219621787048</c:v>
                </c:pt>
                <c:pt idx="114">
                  <c:v>0.10698933290877249</c:v>
                </c:pt>
                <c:pt idx="115">
                  <c:v>7.9835128871906455E-2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3C-4D64-8D68-20D5DC49B974}"/>
            </c:ext>
          </c:extLst>
        </c:ser>
        <c:ser>
          <c:idx val="4"/>
          <c:order val="2"/>
          <c:tx>
            <c:strRef>
              <c:f>'[Chart in Microsoft Word]LR+PUP+WS'!$F$72</c:f>
              <c:strCache>
                <c:ptCount val="1"/>
                <c:pt idx="0">
                  <c:v>Galway</c:v>
                </c:pt>
              </c:strCache>
            </c:strRef>
          </c:tx>
          <c:spPr>
            <a:ln w="19050" cap="rnd">
              <a:solidFill>
                <a:srgbClr val="FFE524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Word]LR+PUP+WS'!$G$1:$DR$1</c:f>
              <c:strCache>
                <c:ptCount val="116"/>
                <c:pt idx="0">
                  <c:v>2020W12</c:v>
                </c:pt>
                <c:pt idx="1">
                  <c:v>2020W13</c:v>
                </c:pt>
                <c:pt idx="2">
                  <c:v>2020W14</c:v>
                </c:pt>
                <c:pt idx="3">
                  <c:v>2020W15</c:v>
                </c:pt>
                <c:pt idx="4">
                  <c:v>2020W16</c:v>
                </c:pt>
                <c:pt idx="5">
                  <c:v>2020W17</c:v>
                </c:pt>
                <c:pt idx="6">
                  <c:v>2020W18</c:v>
                </c:pt>
                <c:pt idx="7">
                  <c:v>2020W19</c:v>
                </c:pt>
                <c:pt idx="8">
                  <c:v>2020W20</c:v>
                </c:pt>
                <c:pt idx="9">
                  <c:v>2020W21</c:v>
                </c:pt>
                <c:pt idx="10">
                  <c:v>2020W22</c:v>
                </c:pt>
                <c:pt idx="11">
                  <c:v>2020W23</c:v>
                </c:pt>
                <c:pt idx="12">
                  <c:v>2020W24</c:v>
                </c:pt>
                <c:pt idx="13">
                  <c:v>2020W25</c:v>
                </c:pt>
                <c:pt idx="14">
                  <c:v>2020W26</c:v>
                </c:pt>
                <c:pt idx="15">
                  <c:v>2020W27</c:v>
                </c:pt>
                <c:pt idx="16">
                  <c:v>2020W28</c:v>
                </c:pt>
                <c:pt idx="17">
                  <c:v>2020W29</c:v>
                </c:pt>
                <c:pt idx="18">
                  <c:v>2020W30</c:v>
                </c:pt>
                <c:pt idx="19">
                  <c:v>2020W31</c:v>
                </c:pt>
                <c:pt idx="20">
                  <c:v>2020W32</c:v>
                </c:pt>
                <c:pt idx="21">
                  <c:v>2020W33</c:v>
                </c:pt>
                <c:pt idx="22">
                  <c:v>2020W34</c:v>
                </c:pt>
                <c:pt idx="23">
                  <c:v>2020W35</c:v>
                </c:pt>
                <c:pt idx="24">
                  <c:v>2020W36</c:v>
                </c:pt>
                <c:pt idx="25">
                  <c:v>2020W37</c:v>
                </c:pt>
                <c:pt idx="26">
                  <c:v>2020W38</c:v>
                </c:pt>
                <c:pt idx="27">
                  <c:v>2020W39</c:v>
                </c:pt>
                <c:pt idx="28">
                  <c:v>2020W40</c:v>
                </c:pt>
                <c:pt idx="29">
                  <c:v>2020W41</c:v>
                </c:pt>
                <c:pt idx="30">
                  <c:v>2020W42</c:v>
                </c:pt>
                <c:pt idx="31">
                  <c:v>2020W43</c:v>
                </c:pt>
                <c:pt idx="32">
                  <c:v>2020W44</c:v>
                </c:pt>
                <c:pt idx="33">
                  <c:v>2020W45</c:v>
                </c:pt>
                <c:pt idx="34">
                  <c:v>2020W46</c:v>
                </c:pt>
                <c:pt idx="35">
                  <c:v>2020W47</c:v>
                </c:pt>
                <c:pt idx="36">
                  <c:v>2020W48</c:v>
                </c:pt>
                <c:pt idx="37">
                  <c:v>2020W49</c:v>
                </c:pt>
                <c:pt idx="38">
                  <c:v>2020W50</c:v>
                </c:pt>
                <c:pt idx="39">
                  <c:v>2020W51</c:v>
                </c:pt>
                <c:pt idx="40">
                  <c:v>2020W52</c:v>
                </c:pt>
                <c:pt idx="41">
                  <c:v>2021WK1</c:v>
                </c:pt>
                <c:pt idx="42">
                  <c:v>2021WK2</c:v>
                </c:pt>
                <c:pt idx="43">
                  <c:v>2021WK3</c:v>
                </c:pt>
                <c:pt idx="44">
                  <c:v>2021WK4</c:v>
                </c:pt>
                <c:pt idx="45">
                  <c:v>2021WK5</c:v>
                </c:pt>
                <c:pt idx="46">
                  <c:v>2021WK6</c:v>
                </c:pt>
                <c:pt idx="47">
                  <c:v>2021WK7</c:v>
                </c:pt>
                <c:pt idx="48">
                  <c:v>2021WK8</c:v>
                </c:pt>
                <c:pt idx="49">
                  <c:v>2021WK9</c:v>
                </c:pt>
                <c:pt idx="50">
                  <c:v>2021WK10</c:v>
                </c:pt>
                <c:pt idx="51">
                  <c:v>2021WK11</c:v>
                </c:pt>
                <c:pt idx="52">
                  <c:v>2021WK12</c:v>
                </c:pt>
                <c:pt idx="53">
                  <c:v>2021WK13</c:v>
                </c:pt>
                <c:pt idx="54">
                  <c:v>2021WK14</c:v>
                </c:pt>
                <c:pt idx="55">
                  <c:v>2021WK15</c:v>
                </c:pt>
                <c:pt idx="56">
                  <c:v>2021WK16</c:v>
                </c:pt>
                <c:pt idx="57">
                  <c:v>2021WK17</c:v>
                </c:pt>
                <c:pt idx="58">
                  <c:v>2021WK18</c:v>
                </c:pt>
                <c:pt idx="59">
                  <c:v>2021WK19</c:v>
                </c:pt>
                <c:pt idx="60">
                  <c:v>2021WK20</c:v>
                </c:pt>
                <c:pt idx="61">
                  <c:v>2021WK21</c:v>
                </c:pt>
                <c:pt idx="62">
                  <c:v>2021WK22</c:v>
                </c:pt>
                <c:pt idx="63">
                  <c:v>2021WK23</c:v>
                </c:pt>
                <c:pt idx="64">
                  <c:v>2021WK24</c:v>
                </c:pt>
                <c:pt idx="65">
                  <c:v>2021WK25</c:v>
                </c:pt>
                <c:pt idx="66">
                  <c:v>2021WK26</c:v>
                </c:pt>
                <c:pt idx="67">
                  <c:v>2021WK27</c:v>
                </c:pt>
                <c:pt idx="68">
                  <c:v>2021WK28</c:v>
                </c:pt>
                <c:pt idx="69">
                  <c:v>2021WK29</c:v>
                </c:pt>
                <c:pt idx="70">
                  <c:v>2021WK30</c:v>
                </c:pt>
                <c:pt idx="71">
                  <c:v>2021WK31</c:v>
                </c:pt>
                <c:pt idx="72">
                  <c:v>2021WK32</c:v>
                </c:pt>
                <c:pt idx="73">
                  <c:v>2021WK33</c:v>
                </c:pt>
                <c:pt idx="74">
                  <c:v>2021WK34</c:v>
                </c:pt>
                <c:pt idx="75">
                  <c:v>2021WK35</c:v>
                </c:pt>
                <c:pt idx="76">
                  <c:v>2021WK36</c:v>
                </c:pt>
                <c:pt idx="77">
                  <c:v>2021WK37</c:v>
                </c:pt>
                <c:pt idx="78">
                  <c:v>2021WK38</c:v>
                </c:pt>
                <c:pt idx="79">
                  <c:v>2021WK39</c:v>
                </c:pt>
                <c:pt idx="80">
                  <c:v>2021WK40</c:v>
                </c:pt>
                <c:pt idx="81">
                  <c:v>2021WK41</c:v>
                </c:pt>
                <c:pt idx="82">
                  <c:v>2021WK42</c:v>
                </c:pt>
                <c:pt idx="83">
                  <c:v>2021WK43</c:v>
                </c:pt>
                <c:pt idx="84">
                  <c:v>2021WK44</c:v>
                </c:pt>
                <c:pt idx="85">
                  <c:v>2021WK45</c:v>
                </c:pt>
                <c:pt idx="86">
                  <c:v>2021WK46</c:v>
                </c:pt>
                <c:pt idx="87">
                  <c:v>2021WK47</c:v>
                </c:pt>
                <c:pt idx="88">
                  <c:v>2021WK48</c:v>
                </c:pt>
                <c:pt idx="89">
                  <c:v>2021WK49</c:v>
                </c:pt>
                <c:pt idx="90">
                  <c:v>2021WK50</c:v>
                </c:pt>
                <c:pt idx="91">
                  <c:v>2021WK51</c:v>
                </c:pt>
                <c:pt idx="92">
                  <c:v>2021WK52</c:v>
                </c:pt>
                <c:pt idx="93">
                  <c:v>2022WK1</c:v>
                </c:pt>
                <c:pt idx="94">
                  <c:v>2022WK2</c:v>
                </c:pt>
                <c:pt idx="95">
                  <c:v>2022WK3</c:v>
                </c:pt>
                <c:pt idx="96">
                  <c:v>2022WK4</c:v>
                </c:pt>
                <c:pt idx="97">
                  <c:v>2022WK5</c:v>
                </c:pt>
                <c:pt idx="98">
                  <c:v>2022WK6</c:v>
                </c:pt>
                <c:pt idx="99">
                  <c:v>2022WK7</c:v>
                </c:pt>
                <c:pt idx="100">
                  <c:v>2022WK8</c:v>
                </c:pt>
                <c:pt idx="101">
                  <c:v>2022WK9</c:v>
                </c:pt>
                <c:pt idx="102">
                  <c:v>2022WK10</c:v>
                </c:pt>
                <c:pt idx="103">
                  <c:v>2022WK11</c:v>
                </c:pt>
                <c:pt idx="104">
                  <c:v>2022WK12</c:v>
                </c:pt>
                <c:pt idx="105">
                  <c:v>2022WK13</c:v>
                </c:pt>
                <c:pt idx="106">
                  <c:v>2022WK14</c:v>
                </c:pt>
                <c:pt idx="107">
                  <c:v>2022WK15</c:v>
                </c:pt>
                <c:pt idx="108">
                  <c:v>2022WK16</c:v>
                </c:pt>
                <c:pt idx="109">
                  <c:v>2022WK17</c:v>
                </c:pt>
                <c:pt idx="110">
                  <c:v>2022WK18</c:v>
                </c:pt>
                <c:pt idx="111">
                  <c:v>2022WK19</c:v>
                </c:pt>
                <c:pt idx="112">
                  <c:v>2022WK20</c:v>
                </c:pt>
                <c:pt idx="113">
                  <c:v>2022WK21</c:v>
                </c:pt>
                <c:pt idx="114">
                  <c:v>2022WK22</c:v>
                </c:pt>
                <c:pt idx="115">
                  <c:v>2022WK23</c:v>
                </c:pt>
              </c:strCache>
            </c:strRef>
          </c:cat>
          <c:val>
            <c:numRef>
              <c:f>'[Chart in Microsoft Word]LR+PUP+WS'!$G$72:$DR$72</c:f>
              <c:numCache>
                <c:formatCode>0.0%</c:formatCode>
                <c:ptCount val="116"/>
                <c:pt idx="0">
                  <c:v>0.20450551206262982</c:v>
                </c:pt>
                <c:pt idx="1">
                  <c:v>0.2919236299728391</c:v>
                </c:pt>
                <c:pt idx="2">
                  <c:v>0.41405975395430578</c:v>
                </c:pt>
                <c:pt idx="3">
                  <c:v>0.45678223358363956</c:v>
                </c:pt>
                <c:pt idx="4">
                  <c:v>0.47676945198913562</c:v>
                </c:pt>
                <c:pt idx="5">
                  <c:v>0.49015817223198593</c:v>
                </c:pt>
                <c:pt idx="6">
                  <c:v>0.4934654098098738</c:v>
                </c:pt>
                <c:pt idx="7">
                  <c:v>0.49108483783351975</c:v>
                </c:pt>
                <c:pt idx="8">
                  <c:v>0.49045374660488894</c:v>
                </c:pt>
                <c:pt idx="9">
                  <c:v>0.49145230867550727</c:v>
                </c:pt>
                <c:pt idx="10">
                  <c:v>0.47613836076050486</c:v>
                </c:pt>
                <c:pt idx="11">
                  <c:v>0.46347659370506472</c:v>
                </c:pt>
                <c:pt idx="12">
                  <c:v>0.45667838312829523</c:v>
                </c:pt>
                <c:pt idx="13">
                  <c:v>0.44876977152899822</c:v>
                </c:pt>
                <c:pt idx="14">
                  <c:v>0.43742610640677426</c:v>
                </c:pt>
                <c:pt idx="15">
                  <c:v>0.42081802204825053</c:v>
                </c:pt>
                <c:pt idx="16">
                  <c:v>0.40064706822176066</c:v>
                </c:pt>
                <c:pt idx="17">
                  <c:v>0.39007828726633648</c:v>
                </c:pt>
                <c:pt idx="18">
                  <c:v>0.38028439047771212</c:v>
                </c:pt>
                <c:pt idx="19">
                  <c:v>0.37438089151621667</c:v>
                </c:pt>
                <c:pt idx="20">
                  <c:v>0.37124141236619268</c:v>
                </c:pt>
                <c:pt idx="21">
                  <c:v>0.35920274804281832</c:v>
                </c:pt>
                <c:pt idx="22">
                  <c:v>0.355823613995846</c:v>
                </c:pt>
                <c:pt idx="23">
                  <c:v>0.35019971241412368</c:v>
                </c:pt>
                <c:pt idx="24">
                  <c:v>0.31332481227033071</c:v>
                </c:pt>
                <c:pt idx="25">
                  <c:v>0.30031953986259785</c:v>
                </c:pt>
                <c:pt idx="26">
                  <c:v>0.2990413804122064</c:v>
                </c:pt>
                <c:pt idx="27">
                  <c:v>0.29702827927783992</c:v>
                </c:pt>
                <c:pt idx="28">
                  <c:v>0.29748362358204183</c:v>
                </c:pt>
                <c:pt idx="29">
                  <c:v>0.30046333280076687</c:v>
                </c:pt>
                <c:pt idx="30">
                  <c:v>0.30485700591148746</c:v>
                </c:pt>
                <c:pt idx="31">
                  <c:v>0.32487617830324333</c:v>
                </c:pt>
                <c:pt idx="32">
                  <c:v>0.32647387761623264</c:v>
                </c:pt>
                <c:pt idx="33">
                  <c:v>0.32925387442083398</c:v>
                </c:pt>
                <c:pt idx="34">
                  <c:v>0.32979709218725034</c:v>
                </c:pt>
                <c:pt idx="35">
                  <c:v>0.32796772647387762</c:v>
                </c:pt>
                <c:pt idx="36">
                  <c:v>0.32521169515897108</c:v>
                </c:pt>
                <c:pt idx="37">
                  <c:v>0.32150503275283593</c:v>
                </c:pt>
                <c:pt idx="38">
                  <c:v>0.30867550726953186</c:v>
                </c:pt>
                <c:pt idx="39">
                  <c:v>0.30508068381530595</c:v>
                </c:pt>
                <c:pt idx="40">
                  <c:v>0.31247004313788146</c:v>
                </c:pt>
                <c:pt idx="41">
                  <c:v>0.32622623422271929</c:v>
                </c:pt>
                <c:pt idx="42">
                  <c:v>0.35236459498322414</c:v>
                </c:pt>
                <c:pt idx="43">
                  <c:v>0.37682537146509026</c:v>
                </c:pt>
                <c:pt idx="44">
                  <c:v>0.3821616871704745</c:v>
                </c:pt>
                <c:pt idx="45">
                  <c:v>0.38529317782393352</c:v>
                </c:pt>
                <c:pt idx="46">
                  <c:v>0.3839830643872823</c:v>
                </c:pt>
                <c:pt idx="47">
                  <c:v>0.38326409969643715</c:v>
                </c:pt>
                <c:pt idx="48">
                  <c:v>0.38179421632848698</c:v>
                </c:pt>
                <c:pt idx="49">
                  <c:v>0.38026841348458218</c:v>
                </c:pt>
                <c:pt idx="50">
                  <c:v>0.37685732545135003</c:v>
                </c:pt>
                <c:pt idx="51">
                  <c:v>0.37384566224636523</c:v>
                </c:pt>
                <c:pt idx="52">
                  <c:v>0.37124141236619268</c:v>
                </c:pt>
                <c:pt idx="53">
                  <c:v>0.36886084038983863</c:v>
                </c:pt>
                <c:pt idx="54">
                  <c:v>0.36449912126537787</c:v>
                </c:pt>
                <c:pt idx="55">
                  <c:v>0.35783671513021248</c:v>
                </c:pt>
                <c:pt idx="56">
                  <c:v>0.35336315705384247</c:v>
                </c:pt>
                <c:pt idx="57">
                  <c:v>0.34395270810033551</c:v>
                </c:pt>
                <c:pt idx="58">
                  <c:v>0.33506949992011503</c:v>
                </c:pt>
                <c:pt idx="59">
                  <c:v>0.32736858923150663</c:v>
                </c:pt>
                <c:pt idx="60">
                  <c:v>0.32231187090589553</c:v>
                </c:pt>
                <c:pt idx="61">
                  <c:v>0.31364435213292857</c:v>
                </c:pt>
                <c:pt idx="62">
                  <c:v>0.30714171592906214</c:v>
                </c:pt>
                <c:pt idx="63">
                  <c:v>0.2990174149225116</c:v>
                </c:pt>
                <c:pt idx="64">
                  <c:v>0.29570218884805882</c:v>
                </c:pt>
                <c:pt idx="65">
                  <c:v>0.29437609841827767</c:v>
                </c:pt>
                <c:pt idx="66">
                  <c:v>0.29229110081482668</c:v>
                </c:pt>
                <c:pt idx="67">
                  <c:v>0.28890397827128933</c:v>
                </c:pt>
                <c:pt idx="68">
                  <c:v>0.27961335676625659</c:v>
                </c:pt>
                <c:pt idx="69">
                  <c:v>0.27601054481546572</c:v>
                </c:pt>
                <c:pt idx="70">
                  <c:v>0.27260744527879854</c:v>
                </c:pt>
                <c:pt idx="71">
                  <c:v>0.26064866592107366</c:v>
                </c:pt>
                <c:pt idx="72">
                  <c:v>0.25790861159929701</c:v>
                </c:pt>
                <c:pt idx="73">
                  <c:v>0.25636683176226233</c:v>
                </c:pt>
                <c:pt idx="74">
                  <c:v>0.25219683655536029</c:v>
                </c:pt>
                <c:pt idx="75">
                  <c:v>0.24909729988816104</c:v>
                </c:pt>
                <c:pt idx="76">
                  <c:v>0.24259466368429461</c:v>
                </c:pt>
                <c:pt idx="77">
                  <c:v>0.22690525643073972</c:v>
                </c:pt>
                <c:pt idx="78">
                  <c:v>0.2225834797891037</c:v>
                </c:pt>
                <c:pt idx="79">
                  <c:v>0.21872503594823453</c:v>
                </c:pt>
                <c:pt idx="80">
                  <c:v>0.21250199712414122</c:v>
                </c:pt>
                <c:pt idx="81">
                  <c:v>0.20800447355807636</c:v>
                </c:pt>
                <c:pt idx="82">
                  <c:v>0.20418597220003196</c:v>
                </c:pt>
                <c:pt idx="83">
                  <c:v>0.20193321616871704</c:v>
                </c:pt>
                <c:pt idx="84">
                  <c:v>0.19828247323853651</c:v>
                </c:pt>
                <c:pt idx="85">
                  <c:v>0.19519092506790223</c:v>
                </c:pt>
                <c:pt idx="86">
                  <c:v>0.18721041699952068</c:v>
                </c:pt>
                <c:pt idx="87">
                  <c:v>0.18510145390637481</c:v>
                </c:pt>
                <c:pt idx="88">
                  <c:v>0.18411088033232145</c:v>
                </c:pt>
                <c:pt idx="89">
                  <c:v>0.18246525003994249</c:v>
                </c:pt>
                <c:pt idx="90">
                  <c:v>0.18161846940405815</c:v>
                </c:pt>
                <c:pt idx="91">
                  <c:v>0.18193002077009107</c:v>
                </c:pt>
                <c:pt idx="92">
                  <c:v>0.18284869787505992</c:v>
                </c:pt>
                <c:pt idx="93">
                  <c:v>0.17863077168876818</c:v>
                </c:pt>
                <c:pt idx="94">
                  <c:v>0.18753794535868348</c:v>
                </c:pt>
                <c:pt idx="95">
                  <c:v>0.18664323374340949</c:v>
                </c:pt>
                <c:pt idx="96">
                  <c:v>0.18594823454225914</c:v>
                </c:pt>
                <c:pt idx="97">
                  <c:v>0.18440645470522449</c:v>
                </c:pt>
                <c:pt idx="98">
                  <c:v>0.1812110560792459</c:v>
                </c:pt>
                <c:pt idx="99">
                  <c:v>0.17744048570059115</c:v>
                </c:pt>
                <c:pt idx="100">
                  <c:v>0.17613836076050488</c:v>
                </c:pt>
                <c:pt idx="101">
                  <c:v>0.17478830484102892</c:v>
                </c:pt>
                <c:pt idx="102">
                  <c:v>0.17380571976354051</c:v>
                </c:pt>
                <c:pt idx="103">
                  <c:v>0.17009106886084038</c:v>
                </c:pt>
                <c:pt idx="104">
                  <c:v>0.16964371305320339</c:v>
                </c:pt>
                <c:pt idx="105">
                  <c:v>0.17109761942802365</c:v>
                </c:pt>
                <c:pt idx="106">
                  <c:v>0.15885924269052565</c:v>
                </c:pt>
                <c:pt idx="107">
                  <c:v>0.1566703946317303</c:v>
                </c:pt>
                <c:pt idx="108">
                  <c:v>0.15610321137561911</c:v>
                </c:pt>
                <c:pt idx="109">
                  <c:v>0.15733343984662088</c:v>
                </c:pt>
                <c:pt idx="110">
                  <c:v>0.15224476753474997</c:v>
                </c:pt>
                <c:pt idx="111">
                  <c:v>0.10057517175267615</c:v>
                </c:pt>
                <c:pt idx="112">
                  <c:v>0.10067902220802045</c:v>
                </c:pt>
                <c:pt idx="113">
                  <c:v>9.9560632688927939E-2</c:v>
                </c:pt>
                <c:pt idx="114">
                  <c:v>9.7946956382808759E-2</c:v>
                </c:pt>
                <c:pt idx="115">
                  <c:v>7.4101294136443521E-2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3C-4D64-8D68-20D5DC49B974}"/>
            </c:ext>
          </c:extLst>
        </c:ser>
        <c:ser>
          <c:idx val="5"/>
          <c:order val="3"/>
          <c:tx>
            <c:strRef>
              <c:f>'[Chart in Microsoft Word]LR+PUP+WS'!$F$73</c:f>
              <c:strCache>
                <c:ptCount val="1"/>
                <c:pt idx="0">
                  <c:v>Leitrim</c:v>
                </c:pt>
              </c:strCache>
            </c:strRef>
          </c:tx>
          <c:spPr>
            <a:ln w="19050" cap="rnd">
              <a:solidFill>
                <a:srgbClr val="A39161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Word]LR+PUP+WS'!$G$1:$DR$1</c:f>
              <c:strCache>
                <c:ptCount val="116"/>
                <c:pt idx="0">
                  <c:v>2020W12</c:v>
                </c:pt>
                <c:pt idx="1">
                  <c:v>2020W13</c:v>
                </c:pt>
                <c:pt idx="2">
                  <c:v>2020W14</c:v>
                </c:pt>
                <c:pt idx="3">
                  <c:v>2020W15</c:v>
                </c:pt>
                <c:pt idx="4">
                  <c:v>2020W16</c:v>
                </c:pt>
                <c:pt idx="5">
                  <c:v>2020W17</c:v>
                </c:pt>
                <c:pt idx="6">
                  <c:v>2020W18</c:v>
                </c:pt>
                <c:pt idx="7">
                  <c:v>2020W19</c:v>
                </c:pt>
                <c:pt idx="8">
                  <c:v>2020W20</c:v>
                </c:pt>
                <c:pt idx="9">
                  <c:v>2020W21</c:v>
                </c:pt>
                <c:pt idx="10">
                  <c:v>2020W22</c:v>
                </c:pt>
                <c:pt idx="11">
                  <c:v>2020W23</c:v>
                </c:pt>
                <c:pt idx="12">
                  <c:v>2020W24</c:v>
                </c:pt>
                <c:pt idx="13">
                  <c:v>2020W25</c:v>
                </c:pt>
                <c:pt idx="14">
                  <c:v>2020W26</c:v>
                </c:pt>
                <c:pt idx="15">
                  <c:v>2020W27</c:v>
                </c:pt>
                <c:pt idx="16">
                  <c:v>2020W28</c:v>
                </c:pt>
                <c:pt idx="17">
                  <c:v>2020W29</c:v>
                </c:pt>
                <c:pt idx="18">
                  <c:v>2020W30</c:v>
                </c:pt>
                <c:pt idx="19">
                  <c:v>2020W31</c:v>
                </c:pt>
                <c:pt idx="20">
                  <c:v>2020W32</c:v>
                </c:pt>
                <c:pt idx="21">
                  <c:v>2020W33</c:v>
                </c:pt>
                <c:pt idx="22">
                  <c:v>2020W34</c:v>
                </c:pt>
                <c:pt idx="23">
                  <c:v>2020W35</c:v>
                </c:pt>
                <c:pt idx="24">
                  <c:v>2020W36</c:v>
                </c:pt>
                <c:pt idx="25">
                  <c:v>2020W37</c:v>
                </c:pt>
                <c:pt idx="26">
                  <c:v>2020W38</c:v>
                </c:pt>
                <c:pt idx="27">
                  <c:v>2020W39</c:v>
                </c:pt>
                <c:pt idx="28">
                  <c:v>2020W40</c:v>
                </c:pt>
                <c:pt idx="29">
                  <c:v>2020W41</c:v>
                </c:pt>
                <c:pt idx="30">
                  <c:v>2020W42</c:v>
                </c:pt>
                <c:pt idx="31">
                  <c:v>2020W43</c:v>
                </c:pt>
                <c:pt idx="32">
                  <c:v>2020W44</c:v>
                </c:pt>
                <c:pt idx="33">
                  <c:v>2020W45</c:v>
                </c:pt>
                <c:pt idx="34">
                  <c:v>2020W46</c:v>
                </c:pt>
                <c:pt idx="35">
                  <c:v>2020W47</c:v>
                </c:pt>
                <c:pt idx="36">
                  <c:v>2020W48</c:v>
                </c:pt>
                <c:pt idx="37">
                  <c:v>2020W49</c:v>
                </c:pt>
                <c:pt idx="38">
                  <c:v>2020W50</c:v>
                </c:pt>
                <c:pt idx="39">
                  <c:v>2020W51</c:v>
                </c:pt>
                <c:pt idx="40">
                  <c:v>2020W52</c:v>
                </c:pt>
                <c:pt idx="41">
                  <c:v>2021WK1</c:v>
                </c:pt>
                <c:pt idx="42">
                  <c:v>2021WK2</c:v>
                </c:pt>
                <c:pt idx="43">
                  <c:v>2021WK3</c:v>
                </c:pt>
                <c:pt idx="44">
                  <c:v>2021WK4</c:v>
                </c:pt>
                <c:pt idx="45">
                  <c:v>2021WK5</c:v>
                </c:pt>
                <c:pt idx="46">
                  <c:v>2021WK6</c:v>
                </c:pt>
                <c:pt idx="47">
                  <c:v>2021WK7</c:v>
                </c:pt>
                <c:pt idx="48">
                  <c:v>2021WK8</c:v>
                </c:pt>
                <c:pt idx="49">
                  <c:v>2021WK9</c:v>
                </c:pt>
                <c:pt idx="50">
                  <c:v>2021WK10</c:v>
                </c:pt>
                <c:pt idx="51">
                  <c:v>2021WK11</c:v>
                </c:pt>
                <c:pt idx="52">
                  <c:v>2021WK12</c:v>
                </c:pt>
                <c:pt idx="53">
                  <c:v>2021WK13</c:v>
                </c:pt>
                <c:pt idx="54">
                  <c:v>2021WK14</c:v>
                </c:pt>
                <c:pt idx="55">
                  <c:v>2021WK15</c:v>
                </c:pt>
                <c:pt idx="56">
                  <c:v>2021WK16</c:v>
                </c:pt>
                <c:pt idx="57">
                  <c:v>2021WK17</c:v>
                </c:pt>
                <c:pt idx="58">
                  <c:v>2021WK18</c:v>
                </c:pt>
                <c:pt idx="59">
                  <c:v>2021WK19</c:v>
                </c:pt>
                <c:pt idx="60">
                  <c:v>2021WK20</c:v>
                </c:pt>
                <c:pt idx="61">
                  <c:v>2021WK21</c:v>
                </c:pt>
                <c:pt idx="62">
                  <c:v>2021WK22</c:v>
                </c:pt>
                <c:pt idx="63">
                  <c:v>2021WK23</c:v>
                </c:pt>
                <c:pt idx="64">
                  <c:v>2021WK24</c:v>
                </c:pt>
                <c:pt idx="65">
                  <c:v>2021WK25</c:v>
                </c:pt>
                <c:pt idx="66">
                  <c:v>2021WK26</c:v>
                </c:pt>
                <c:pt idx="67">
                  <c:v>2021WK27</c:v>
                </c:pt>
                <c:pt idx="68">
                  <c:v>2021WK28</c:v>
                </c:pt>
                <c:pt idx="69">
                  <c:v>2021WK29</c:v>
                </c:pt>
                <c:pt idx="70">
                  <c:v>2021WK30</c:v>
                </c:pt>
                <c:pt idx="71">
                  <c:v>2021WK31</c:v>
                </c:pt>
                <c:pt idx="72">
                  <c:v>2021WK32</c:v>
                </c:pt>
                <c:pt idx="73">
                  <c:v>2021WK33</c:v>
                </c:pt>
                <c:pt idx="74">
                  <c:v>2021WK34</c:v>
                </c:pt>
                <c:pt idx="75">
                  <c:v>2021WK35</c:v>
                </c:pt>
                <c:pt idx="76">
                  <c:v>2021WK36</c:v>
                </c:pt>
                <c:pt idx="77">
                  <c:v>2021WK37</c:v>
                </c:pt>
                <c:pt idx="78">
                  <c:v>2021WK38</c:v>
                </c:pt>
                <c:pt idx="79">
                  <c:v>2021WK39</c:v>
                </c:pt>
                <c:pt idx="80">
                  <c:v>2021WK40</c:v>
                </c:pt>
                <c:pt idx="81">
                  <c:v>2021WK41</c:v>
                </c:pt>
                <c:pt idx="82">
                  <c:v>2021WK42</c:v>
                </c:pt>
                <c:pt idx="83">
                  <c:v>2021WK43</c:v>
                </c:pt>
                <c:pt idx="84">
                  <c:v>2021WK44</c:v>
                </c:pt>
                <c:pt idx="85">
                  <c:v>2021WK45</c:v>
                </c:pt>
                <c:pt idx="86">
                  <c:v>2021WK46</c:v>
                </c:pt>
                <c:pt idx="87">
                  <c:v>2021WK47</c:v>
                </c:pt>
                <c:pt idx="88">
                  <c:v>2021WK48</c:v>
                </c:pt>
                <c:pt idx="89">
                  <c:v>2021WK49</c:v>
                </c:pt>
                <c:pt idx="90">
                  <c:v>2021WK50</c:v>
                </c:pt>
                <c:pt idx="91">
                  <c:v>2021WK51</c:v>
                </c:pt>
                <c:pt idx="92">
                  <c:v>2021WK52</c:v>
                </c:pt>
                <c:pt idx="93">
                  <c:v>2022WK1</c:v>
                </c:pt>
                <c:pt idx="94">
                  <c:v>2022WK2</c:v>
                </c:pt>
                <c:pt idx="95">
                  <c:v>2022WK3</c:v>
                </c:pt>
                <c:pt idx="96">
                  <c:v>2022WK4</c:v>
                </c:pt>
                <c:pt idx="97">
                  <c:v>2022WK5</c:v>
                </c:pt>
                <c:pt idx="98">
                  <c:v>2022WK6</c:v>
                </c:pt>
                <c:pt idx="99">
                  <c:v>2022WK7</c:v>
                </c:pt>
                <c:pt idx="100">
                  <c:v>2022WK8</c:v>
                </c:pt>
                <c:pt idx="101">
                  <c:v>2022WK9</c:v>
                </c:pt>
                <c:pt idx="102">
                  <c:v>2022WK10</c:v>
                </c:pt>
                <c:pt idx="103">
                  <c:v>2022WK11</c:v>
                </c:pt>
                <c:pt idx="104">
                  <c:v>2022WK12</c:v>
                </c:pt>
                <c:pt idx="105">
                  <c:v>2022WK13</c:v>
                </c:pt>
                <c:pt idx="106">
                  <c:v>2022WK14</c:v>
                </c:pt>
                <c:pt idx="107">
                  <c:v>2022WK15</c:v>
                </c:pt>
                <c:pt idx="108">
                  <c:v>2022WK16</c:v>
                </c:pt>
                <c:pt idx="109">
                  <c:v>2022WK17</c:v>
                </c:pt>
                <c:pt idx="110">
                  <c:v>2022WK18</c:v>
                </c:pt>
                <c:pt idx="111">
                  <c:v>2022WK19</c:v>
                </c:pt>
                <c:pt idx="112">
                  <c:v>2022WK20</c:v>
                </c:pt>
                <c:pt idx="113">
                  <c:v>2022WK21</c:v>
                </c:pt>
                <c:pt idx="114">
                  <c:v>2022WK22</c:v>
                </c:pt>
                <c:pt idx="115">
                  <c:v>2022WK23</c:v>
                </c:pt>
              </c:strCache>
            </c:strRef>
          </c:cat>
          <c:val>
            <c:numRef>
              <c:f>'[Chart in Microsoft Word]LR+PUP+WS'!$G$73:$DR$73</c:f>
              <c:numCache>
                <c:formatCode>0.0%</c:formatCode>
                <c:ptCount val="116"/>
                <c:pt idx="0">
                  <c:v>0.23302666039889866</c:v>
                </c:pt>
                <c:pt idx="1">
                  <c:v>0.30897857766436104</c:v>
                </c:pt>
                <c:pt idx="2">
                  <c:v>0.43469209589685043</c:v>
                </c:pt>
                <c:pt idx="3">
                  <c:v>0.48042441743334902</c:v>
                </c:pt>
                <c:pt idx="4">
                  <c:v>0.49707877241286685</c:v>
                </c:pt>
                <c:pt idx="5">
                  <c:v>0.50507017661674836</c:v>
                </c:pt>
                <c:pt idx="6">
                  <c:v>0.51144986904841849</c:v>
                </c:pt>
                <c:pt idx="7">
                  <c:v>0.50755489893224093</c:v>
                </c:pt>
                <c:pt idx="8">
                  <c:v>0.50486871264522193</c:v>
                </c:pt>
                <c:pt idx="9">
                  <c:v>0.50171244375797464</c:v>
                </c:pt>
                <c:pt idx="10">
                  <c:v>0.48156604660533209</c:v>
                </c:pt>
                <c:pt idx="11">
                  <c:v>0.46887381639916731</c:v>
                </c:pt>
                <c:pt idx="12">
                  <c:v>0.46034517493788196</c:v>
                </c:pt>
                <c:pt idx="13">
                  <c:v>0.44677993418843598</c:v>
                </c:pt>
                <c:pt idx="14">
                  <c:v>0.43872137532737893</c:v>
                </c:pt>
                <c:pt idx="15">
                  <c:v>0.43032704318044457</c:v>
                </c:pt>
                <c:pt idx="16">
                  <c:v>0.40668860385467731</c:v>
                </c:pt>
                <c:pt idx="17">
                  <c:v>0.39540662144919753</c:v>
                </c:pt>
                <c:pt idx="18">
                  <c:v>0.38479618561547241</c:v>
                </c:pt>
                <c:pt idx="19">
                  <c:v>0.37284265663823785</c:v>
                </c:pt>
                <c:pt idx="20">
                  <c:v>0.36619434557786584</c:v>
                </c:pt>
                <c:pt idx="21">
                  <c:v>0.36203075683298636</c:v>
                </c:pt>
                <c:pt idx="22">
                  <c:v>0.362970922033443</c:v>
                </c:pt>
                <c:pt idx="23">
                  <c:v>0.3562554563158955</c:v>
                </c:pt>
                <c:pt idx="24">
                  <c:v>0.31005305217916862</c:v>
                </c:pt>
                <c:pt idx="25">
                  <c:v>0.30481498891948156</c:v>
                </c:pt>
                <c:pt idx="26">
                  <c:v>0.30300181317574376</c:v>
                </c:pt>
                <c:pt idx="27">
                  <c:v>0.30071855483177756</c:v>
                </c:pt>
                <c:pt idx="28">
                  <c:v>0.2977637499160567</c:v>
                </c:pt>
                <c:pt idx="29">
                  <c:v>0.3017258746894097</c:v>
                </c:pt>
                <c:pt idx="30">
                  <c:v>0.30602377274864012</c:v>
                </c:pt>
                <c:pt idx="31">
                  <c:v>0.32523000470082603</c:v>
                </c:pt>
                <c:pt idx="32">
                  <c:v>0.33006514001746023</c:v>
                </c:pt>
                <c:pt idx="33">
                  <c:v>0.32885635618830167</c:v>
                </c:pt>
                <c:pt idx="34">
                  <c:v>0.33073668658921496</c:v>
                </c:pt>
                <c:pt idx="35">
                  <c:v>0.3303337586461621</c:v>
                </c:pt>
                <c:pt idx="36">
                  <c:v>0.32711033510173931</c:v>
                </c:pt>
                <c:pt idx="37">
                  <c:v>0.32583439661540525</c:v>
                </c:pt>
                <c:pt idx="38">
                  <c:v>0.31502249681015376</c:v>
                </c:pt>
                <c:pt idx="39">
                  <c:v>0.31038882546504598</c:v>
                </c:pt>
                <c:pt idx="40">
                  <c:v>0.32301390101403532</c:v>
                </c:pt>
                <c:pt idx="41">
                  <c:v>0.33637767779195488</c:v>
                </c:pt>
                <c:pt idx="42">
                  <c:v>0.36270230340474113</c:v>
                </c:pt>
                <c:pt idx="43">
                  <c:v>0.38963132093210662</c:v>
                </c:pt>
                <c:pt idx="44">
                  <c:v>0.39500369350614467</c:v>
                </c:pt>
                <c:pt idx="45">
                  <c:v>0.39601101336377675</c:v>
                </c:pt>
                <c:pt idx="46">
                  <c:v>0.39500369350614467</c:v>
                </c:pt>
                <c:pt idx="47">
                  <c:v>0.39258612584782754</c:v>
                </c:pt>
                <c:pt idx="48">
                  <c:v>0.39178026996172183</c:v>
                </c:pt>
                <c:pt idx="49">
                  <c:v>0.39117587804714254</c:v>
                </c:pt>
                <c:pt idx="50">
                  <c:v>0.38399032972936675</c:v>
                </c:pt>
                <c:pt idx="51">
                  <c:v>0.37855080249815326</c:v>
                </c:pt>
                <c:pt idx="52">
                  <c:v>0.37358135786716806</c:v>
                </c:pt>
                <c:pt idx="53">
                  <c:v>0.37223826472365856</c:v>
                </c:pt>
                <c:pt idx="54">
                  <c:v>0.36632865489221678</c:v>
                </c:pt>
                <c:pt idx="55">
                  <c:v>0.357598549459405</c:v>
                </c:pt>
                <c:pt idx="56">
                  <c:v>0.35685984823047479</c:v>
                </c:pt>
                <c:pt idx="57">
                  <c:v>0.35148747565643679</c:v>
                </c:pt>
                <c:pt idx="58">
                  <c:v>0.34651803102545159</c:v>
                </c:pt>
                <c:pt idx="59">
                  <c:v>0.33678060573500773</c:v>
                </c:pt>
                <c:pt idx="60">
                  <c:v>0.32845342824524881</c:v>
                </c:pt>
                <c:pt idx="61">
                  <c:v>0.31844738432610303</c:v>
                </c:pt>
                <c:pt idx="62">
                  <c:v>0.31320932106641597</c:v>
                </c:pt>
                <c:pt idx="63">
                  <c:v>0.30259888523269091</c:v>
                </c:pt>
                <c:pt idx="64">
                  <c:v>0.30031562688872471</c:v>
                </c:pt>
                <c:pt idx="65">
                  <c:v>0.29783090457323214</c:v>
                </c:pt>
                <c:pt idx="66">
                  <c:v>0.29393593445705457</c:v>
                </c:pt>
                <c:pt idx="67">
                  <c:v>0.29252568665636963</c:v>
                </c:pt>
                <c:pt idx="68">
                  <c:v>0.28708615942515614</c:v>
                </c:pt>
                <c:pt idx="69">
                  <c:v>0.28513867436706736</c:v>
                </c:pt>
                <c:pt idx="70">
                  <c:v>0.28131085890806529</c:v>
                </c:pt>
                <c:pt idx="71">
                  <c:v>0.27224498018937615</c:v>
                </c:pt>
                <c:pt idx="72">
                  <c:v>0.25820965683970182</c:v>
                </c:pt>
                <c:pt idx="73">
                  <c:v>0.26573097844335503</c:v>
                </c:pt>
                <c:pt idx="74">
                  <c:v>0.26136592572694917</c:v>
                </c:pt>
                <c:pt idx="75">
                  <c:v>0.25767241958229803</c:v>
                </c:pt>
                <c:pt idx="76">
                  <c:v>0.24820361292055604</c:v>
                </c:pt>
                <c:pt idx="77">
                  <c:v>0.23678732120072526</c:v>
                </c:pt>
                <c:pt idx="78">
                  <c:v>0.23262373245584581</c:v>
                </c:pt>
                <c:pt idx="79">
                  <c:v>0.23074340205493252</c:v>
                </c:pt>
                <c:pt idx="80">
                  <c:v>0.22443086428043785</c:v>
                </c:pt>
                <c:pt idx="81">
                  <c:v>0.21764824390571486</c:v>
                </c:pt>
                <c:pt idx="82">
                  <c:v>0.21596937747632799</c:v>
                </c:pt>
                <c:pt idx="83">
                  <c:v>0.21402189241823921</c:v>
                </c:pt>
                <c:pt idx="84">
                  <c:v>0.20804512792962193</c:v>
                </c:pt>
                <c:pt idx="85">
                  <c:v>0.20750789067221811</c:v>
                </c:pt>
                <c:pt idx="86">
                  <c:v>0.20005372372574037</c:v>
                </c:pt>
                <c:pt idx="87">
                  <c:v>0.19562151635215902</c:v>
                </c:pt>
                <c:pt idx="88">
                  <c:v>0.19548720703780806</c:v>
                </c:pt>
                <c:pt idx="89">
                  <c:v>0.19145792760727956</c:v>
                </c:pt>
                <c:pt idx="90">
                  <c:v>0.19327110335101738</c:v>
                </c:pt>
                <c:pt idx="91">
                  <c:v>0.1923980928077362</c:v>
                </c:pt>
                <c:pt idx="92">
                  <c:v>0.19636021758108924</c:v>
                </c:pt>
                <c:pt idx="93">
                  <c:v>0.1924652474649117</c:v>
                </c:pt>
                <c:pt idx="94">
                  <c:v>0.19038345309247195</c:v>
                </c:pt>
                <c:pt idx="95">
                  <c:v>0.19689745483849305</c:v>
                </c:pt>
                <c:pt idx="96">
                  <c:v>0.19481566046605331</c:v>
                </c:pt>
                <c:pt idx="97">
                  <c:v>0.19501712443757974</c:v>
                </c:pt>
                <c:pt idx="98">
                  <c:v>0.19259955677926263</c:v>
                </c:pt>
                <c:pt idx="99">
                  <c:v>0.19038345309247195</c:v>
                </c:pt>
                <c:pt idx="100">
                  <c:v>0.18957759720636627</c:v>
                </c:pt>
                <c:pt idx="101">
                  <c:v>0.18796588543415485</c:v>
                </c:pt>
                <c:pt idx="102">
                  <c:v>0.1859512457188906</c:v>
                </c:pt>
                <c:pt idx="103">
                  <c:v>0.18514538983278489</c:v>
                </c:pt>
                <c:pt idx="104">
                  <c:v>0.18494392586125849</c:v>
                </c:pt>
                <c:pt idx="105">
                  <c:v>0.18776442146262842</c:v>
                </c:pt>
                <c:pt idx="106">
                  <c:v>0.17480357262776172</c:v>
                </c:pt>
                <c:pt idx="107">
                  <c:v>0.17366194345577865</c:v>
                </c:pt>
                <c:pt idx="108">
                  <c:v>0.17252031428379558</c:v>
                </c:pt>
                <c:pt idx="109">
                  <c:v>0.17648243905714861</c:v>
                </c:pt>
                <c:pt idx="110">
                  <c:v>0.17063998388288229</c:v>
                </c:pt>
                <c:pt idx="111">
                  <c:v>0.12987710697736887</c:v>
                </c:pt>
                <c:pt idx="112">
                  <c:v>0.12893694177691223</c:v>
                </c:pt>
                <c:pt idx="113">
                  <c:v>0.12792962191928009</c:v>
                </c:pt>
                <c:pt idx="114">
                  <c:v>0.12490766234638372</c:v>
                </c:pt>
                <c:pt idx="115">
                  <c:v>0.10032905782015983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23C-4D64-8D68-20D5DC49B974}"/>
            </c:ext>
          </c:extLst>
        </c:ser>
        <c:ser>
          <c:idx val="6"/>
          <c:order val="4"/>
          <c:tx>
            <c:strRef>
              <c:f>'[Chart in Microsoft Word]LR+PUP+WS'!$F$74</c:f>
              <c:strCache>
                <c:ptCount val="1"/>
                <c:pt idx="0">
                  <c:v>Mayo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Word]LR+PUP+WS'!$G$1:$DR$1</c:f>
              <c:strCache>
                <c:ptCount val="116"/>
                <c:pt idx="0">
                  <c:v>2020W12</c:v>
                </c:pt>
                <c:pt idx="1">
                  <c:v>2020W13</c:v>
                </c:pt>
                <c:pt idx="2">
                  <c:v>2020W14</c:v>
                </c:pt>
                <c:pt idx="3">
                  <c:v>2020W15</c:v>
                </c:pt>
                <c:pt idx="4">
                  <c:v>2020W16</c:v>
                </c:pt>
                <c:pt idx="5">
                  <c:v>2020W17</c:v>
                </c:pt>
                <c:pt idx="6">
                  <c:v>2020W18</c:v>
                </c:pt>
                <c:pt idx="7">
                  <c:v>2020W19</c:v>
                </c:pt>
                <c:pt idx="8">
                  <c:v>2020W20</c:v>
                </c:pt>
                <c:pt idx="9">
                  <c:v>2020W21</c:v>
                </c:pt>
                <c:pt idx="10">
                  <c:v>2020W22</c:v>
                </c:pt>
                <c:pt idx="11">
                  <c:v>2020W23</c:v>
                </c:pt>
                <c:pt idx="12">
                  <c:v>2020W24</c:v>
                </c:pt>
                <c:pt idx="13">
                  <c:v>2020W25</c:v>
                </c:pt>
                <c:pt idx="14">
                  <c:v>2020W26</c:v>
                </c:pt>
                <c:pt idx="15">
                  <c:v>2020W27</c:v>
                </c:pt>
                <c:pt idx="16">
                  <c:v>2020W28</c:v>
                </c:pt>
                <c:pt idx="17">
                  <c:v>2020W29</c:v>
                </c:pt>
                <c:pt idx="18">
                  <c:v>2020W30</c:v>
                </c:pt>
                <c:pt idx="19">
                  <c:v>2020W31</c:v>
                </c:pt>
                <c:pt idx="20">
                  <c:v>2020W32</c:v>
                </c:pt>
                <c:pt idx="21">
                  <c:v>2020W33</c:v>
                </c:pt>
                <c:pt idx="22">
                  <c:v>2020W34</c:v>
                </c:pt>
                <c:pt idx="23">
                  <c:v>2020W35</c:v>
                </c:pt>
                <c:pt idx="24">
                  <c:v>2020W36</c:v>
                </c:pt>
                <c:pt idx="25">
                  <c:v>2020W37</c:v>
                </c:pt>
                <c:pt idx="26">
                  <c:v>2020W38</c:v>
                </c:pt>
                <c:pt idx="27">
                  <c:v>2020W39</c:v>
                </c:pt>
                <c:pt idx="28">
                  <c:v>2020W40</c:v>
                </c:pt>
                <c:pt idx="29">
                  <c:v>2020W41</c:v>
                </c:pt>
                <c:pt idx="30">
                  <c:v>2020W42</c:v>
                </c:pt>
                <c:pt idx="31">
                  <c:v>2020W43</c:v>
                </c:pt>
                <c:pt idx="32">
                  <c:v>2020W44</c:v>
                </c:pt>
                <c:pt idx="33">
                  <c:v>2020W45</c:v>
                </c:pt>
                <c:pt idx="34">
                  <c:v>2020W46</c:v>
                </c:pt>
                <c:pt idx="35">
                  <c:v>2020W47</c:v>
                </c:pt>
                <c:pt idx="36">
                  <c:v>2020W48</c:v>
                </c:pt>
                <c:pt idx="37">
                  <c:v>2020W49</c:v>
                </c:pt>
                <c:pt idx="38">
                  <c:v>2020W50</c:v>
                </c:pt>
                <c:pt idx="39">
                  <c:v>2020W51</c:v>
                </c:pt>
                <c:pt idx="40">
                  <c:v>2020W52</c:v>
                </c:pt>
                <c:pt idx="41">
                  <c:v>2021WK1</c:v>
                </c:pt>
                <c:pt idx="42">
                  <c:v>2021WK2</c:v>
                </c:pt>
                <c:pt idx="43">
                  <c:v>2021WK3</c:v>
                </c:pt>
                <c:pt idx="44">
                  <c:v>2021WK4</c:v>
                </c:pt>
                <c:pt idx="45">
                  <c:v>2021WK5</c:v>
                </c:pt>
                <c:pt idx="46">
                  <c:v>2021WK6</c:v>
                </c:pt>
                <c:pt idx="47">
                  <c:v>2021WK7</c:v>
                </c:pt>
                <c:pt idx="48">
                  <c:v>2021WK8</c:v>
                </c:pt>
                <c:pt idx="49">
                  <c:v>2021WK9</c:v>
                </c:pt>
                <c:pt idx="50">
                  <c:v>2021WK10</c:v>
                </c:pt>
                <c:pt idx="51">
                  <c:v>2021WK11</c:v>
                </c:pt>
                <c:pt idx="52">
                  <c:v>2021WK12</c:v>
                </c:pt>
                <c:pt idx="53">
                  <c:v>2021WK13</c:v>
                </c:pt>
                <c:pt idx="54">
                  <c:v>2021WK14</c:v>
                </c:pt>
                <c:pt idx="55">
                  <c:v>2021WK15</c:v>
                </c:pt>
                <c:pt idx="56">
                  <c:v>2021WK16</c:v>
                </c:pt>
                <c:pt idx="57">
                  <c:v>2021WK17</c:v>
                </c:pt>
                <c:pt idx="58">
                  <c:v>2021WK18</c:v>
                </c:pt>
                <c:pt idx="59">
                  <c:v>2021WK19</c:v>
                </c:pt>
                <c:pt idx="60">
                  <c:v>2021WK20</c:v>
                </c:pt>
                <c:pt idx="61">
                  <c:v>2021WK21</c:v>
                </c:pt>
                <c:pt idx="62">
                  <c:v>2021WK22</c:v>
                </c:pt>
                <c:pt idx="63">
                  <c:v>2021WK23</c:v>
                </c:pt>
                <c:pt idx="64">
                  <c:v>2021WK24</c:v>
                </c:pt>
                <c:pt idx="65">
                  <c:v>2021WK25</c:v>
                </c:pt>
                <c:pt idx="66">
                  <c:v>2021WK26</c:v>
                </c:pt>
                <c:pt idx="67">
                  <c:v>2021WK27</c:v>
                </c:pt>
                <c:pt idx="68">
                  <c:v>2021WK28</c:v>
                </c:pt>
                <c:pt idx="69">
                  <c:v>2021WK29</c:v>
                </c:pt>
                <c:pt idx="70">
                  <c:v>2021WK30</c:v>
                </c:pt>
                <c:pt idx="71">
                  <c:v>2021WK31</c:v>
                </c:pt>
                <c:pt idx="72">
                  <c:v>2021WK32</c:v>
                </c:pt>
                <c:pt idx="73">
                  <c:v>2021WK33</c:v>
                </c:pt>
                <c:pt idx="74">
                  <c:v>2021WK34</c:v>
                </c:pt>
                <c:pt idx="75">
                  <c:v>2021WK35</c:v>
                </c:pt>
                <c:pt idx="76">
                  <c:v>2021WK36</c:v>
                </c:pt>
                <c:pt idx="77">
                  <c:v>2021WK37</c:v>
                </c:pt>
                <c:pt idx="78">
                  <c:v>2021WK38</c:v>
                </c:pt>
                <c:pt idx="79">
                  <c:v>2021WK39</c:v>
                </c:pt>
                <c:pt idx="80">
                  <c:v>2021WK40</c:v>
                </c:pt>
                <c:pt idx="81">
                  <c:v>2021WK41</c:v>
                </c:pt>
                <c:pt idx="82">
                  <c:v>2021WK42</c:v>
                </c:pt>
                <c:pt idx="83">
                  <c:v>2021WK43</c:v>
                </c:pt>
                <c:pt idx="84">
                  <c:v>2021WK44</c:v>
                </c:pt>
                <c:pt idx="85">
                  <c:v>2021WK45</c:v>
                </c:pt>
                <c:pt idx="86">
                  <c:v>2021WK46</c:v>
                </c:pt>
                <c:pt idx="87">
                  <c:v>2021WK47</c:v>
                </c:pt>
                <c:pt idx="88">
                  <c:v>2021WK48</c:v>
                </c:pt>
                <c:pt idx="89">
                  <c:v>2021WK49</c:v>
                </c:pt>
                <c:pt idx="90">
                  <c:v>2021WK50</c:v>
                </c:pt>
                <c:pt idx="91">
                  <c:v>2021WK51</c:v>
                </c:pt>
                <c:pt idx="92">
                  <c:v>2021WK52</c:v>
                </c:pt>
                <c:pt idx="93">
                  <c:v>2022WK1</c:v>
                </c:pt>
                <c:pt idx="94">
                  <c:v>2022WK2</c:v>
                </c:pt>
                <c:pt idx="95">
                  <c:v>2022WK3</c:v>
                </c:pt>
                <c:pt idx="96">
                  <c:v>2022WK4</c:v>
                </c:pt>
                <c:pt idx="97">
                  <c:v>2022WK5</c:v>
                </c:pt>
                <c:pt idx="98">
                  <c:v>2022WK6</c:v>
                </c:pt>
                <c:pt idx="99">
                  <c:v>2022WK7</c:v>
                </c:pt>
                <c:pt idx="100">
                  <c:v>2022WK8</c:v>
                </c:pt>
                <c:pt idx="101">
                  <c:v>2022WK9</c:v>
                </c:pt>
                <c:pt idx="102">
                  <c:v>2022WK10</c:v>
                </c:pt>
                <c:pt idx="103">
                  <c:v>2022WK11</c:v>
                </c:pt>
                <c:pt idx="104">
                  <c:v>2022WK12</c:v>
                </c:pt>
                <c:pt idx="105">
                  <c:v>2022WK13</c:v>
                </c:pt>
                <c:pt idx="106">
                  <c:v>2022WK14</c:v>
                </c:pt>
                <c:pt idx="107">
                  <c:v>2022WK15</c:v>
                </c:pt>
                <c:pt idx="108">
                  <c:v>2022WK16</c:v>
                </c:pt>
                <c:pt idx="109">
                  <c:v>2022WK17</c:v>
                </c:pt>
                <c:pt idx="110">
                  <c:v>2022WK18</c:v>
                </c:pt>
                <c:pt idx="111">
                  <c:v>2022WK19</c:v>
                </c:pt>
                <c:pt idx="112">
                  <c:v>2022WK20</c:v>
                </c:pt>
                <c:pt idx="113">
                  <c:v>2022WK21</c:v>
                </c:pt>
                <c:pt idx="114">
                  <c:v>2022WK22</c:v>
                </c:pt>
                <c:pt idx="115">
                  <c:v>2022WK23</c:v>
                </c:pt>
              </c:strCache>
            </c:strRef>
          </c:cat>
          <c:val>
            <c:numRef>
              <c:f>'[Chart in Microsoft Word]LR+PUP+WS'!$G$74:$DR$74</c:f>
              <c:numCache>
                <c:formatCode>0.0%</c:formatCode>
                <c:ptCount val="116"/>
                <c:pt idx="0">
                  <c:v>0.23243378310844579</c:v>
                </c:pt>
                <c:pt idx="1">
                  <c:v>0.31460936198567385</c:v>
                </c:pt>
                <c:pt idx="2">
                  <c:v>0.44112943528235882</c:v>
                </c:pt>
                <c:pt idx="3">
                  <c:v>0.48555722138930535</c:v>
                </c:pt>
                <c:pt idx="4">
                  <c:v>0.50253206729968347</c:v>
                </c:pt>
                <c:pt idx="5">
                  <c:v>0.5104114609361986</c:v>
                </c:pt>
                <c:pt idx="6">
                  <c:v>0.51414292853573218</c:v>
                </c:pt>
                <c:pt idx="7">
                  <c:v>0.51051141096118602</c:v>
                </c:pt>
                <c:pt idx="8">
                  <c:v>0.50611360986173581</c:v>
                </c:pt>
                <c:pt idx="9">
                  <c:v>0.50351490921206066</c:v>
                </c:pt>
                <c:pt idx="10">
                  <c:v>0.48502415458937198</c:v>
                </c:pt>
                <c:pt idx="11">
                  <c:v>0.47181409295352322</c:v>
                </c:pt>
                <c:pt idx="12">
                  <c:v>0.46373479926703315</c:v>
                </c:pt>
                <c:pt idx="13">
                  <c:v>0.45227386306846579</c:v>
                </c:pt>
                <c:pt idx="14">
                  <c:v>0.44301182741962353</c:v>
                </c:pt>
                <c:pt idx="15">
                  <c:v>0.43093453273363319</c:v>
                </c:pt>
                <c:pt idx="16">
                  <c:v>0.41131101116108615</c:v>
                </c:pt>
                <c:pt idx="17">
                  <c:v>0.40306513409961686</c:v>
                </c:pt>
                <c:pt idx="18">
                  <c:v>0.3949192070631351</c:v>
                </c:pt>
                <c:pt idx="19">
                  <c:v>0.38948858903881395</c:v>
                </c:pt>
                <c:pt idx="20">
                  <c:v>0.38690654672663666</c:v>
                </c:pt>
                <c:pt idx="21">
                  <c:v>0.37574546060303182</c:v>
                </c:pt>
                <c:pt idx="22">
                  <c:v>0.37436281859070464</c:v>
                </c:pt>
                <c:pt idx="23">
                  <c:v>0.36824920872896882</c:v>
                </c:pt>
                <c:pt idx="24">
                  <c:v>0.32158920539730135</c:v>
                </c:pt>
                <c:pt idx="25">
                  <c:v>0.31276028652340498</c:v>
                </c:pt>
                <c:pt idx="26">
                  <c:v>0.30929535232383809</c:v>
                </c:pt>
                <c:pt idx="27">
                  <c:v>0.30669665167416293</c:v>
                </c:pt>
                <c:pt idx="28">
                  <c:v>0.30171580876228554</c:v>
                </c:pt>
                <c:pt idx="29">
                  <c:v>0.30774612693653175</c:v>
                </c:pt>
                <c:pt idx="30">
                  <c:v>0.3128935532233883</c:v>
                </c:pt>
                <c:pt idx="31">
                  <c:v>0.33333333333333331</c:v>
                </c:pt>
                <c:pt idx="32">
                  <c:v>0.33913043478260868</c:v>
                </c:pt>
                <c:pt idx="33">
                  <c:v>0.34344494419456939</c:v>
                </c:pt>
                <c:pt idx="34">
                  <c:v>0.3446943195069132</c:v>
                </c:pt>
                <c:pt idx="35">
                  <c:v>0.34511077794436118</c:v>
                </c:pt>
                <c:pt idx="36">
                  <c:v>0.34419456938197568</c:v>
                </c:pt>
                <c:pt idx="37">
                  <c:v>0.34047976011994002</c:v>
                </c:pt>
                <c:pt idx="38">
                  <c:v>0.32592037314675998</c:v>
                </c:pt>
                <c:pt idx="39">
                  <c:v>0.32030651340996169</c:v>
                </c:pt>
                <c:pt idx="40">
                  <c:v>0.33558220889555224</c:v>
                </c:pt>
                <c:pt idx="41">
                  <c:v>0.34985840413126768</c:v>
                </c:pt>
                <c:pt idx="42">
                  <c:v>0.37597867732800266</c:v>
                </c:pt>
                <c:pt idx="43">
                  <c:v>0.41092786939863402</c:v>
                </c:pt>
                <c:pt idx="44">
                  <c:v>0.41750791271031151</c:v>
                </c:pt>
                <c:pt idx="45">
                  <c:v>0.41990671331001167</c:v>
                </c:pt>
                <c:pt idx="46">
                  <c:v>0.41849075462268864</c:v>
                </c:pt>
                <c:pt idx="47">
                  <c:v>0.41652507079793438</c:v>
                </c:pt>
                <c:pt idx="48">
                  <c:v>0.4140263201732467</c:v>
                </c:pt>
                <c:pt idx="49">
                  <c:v>0.41306013659836749</c:v>
                </c:pt>
                <c:pt idx="50">
                  <c:v>0.40942861902382144</c:v>
                </c:pt>
                <c:pt idx="51">
                  <c:v>0.40513076794935865</c:v>
                </c:pt>
                <c:pt idx="52">
                  <c:v>0.40168249208728968</c:v>
                </c:pt>
                <c:pt idx="53">
                  <c:v>0.39935032483758121</c:v>
                </c:pt>
                <c:pt idx="54">
                  <c:v>0.3962352157254706</c:v>
                </c:pt>
                <c:pt idx="55">
                  <c:v>0.39155422288855574</c:v>
                </c:pt>
                <c:pt idx="56">
                  <c:v>0.3888888888888889</c:v>
                </c:pt>
                <c:pt idx="57">
                  <c:v>0.37882725304014658</c:v>
                </c:pt>
                <c:pt idx="58">
                  <c:v>0.36893220056638348</c:v>
                </c:pt>
                <c:pt idx="59">
                  <c:v>0.36001999000499751</c:v>
                </c:pt>
                <c:pt idx="60">
                  <c:v>0.35395635515575546</c:v>
                </c:pt>
                <c:pt idx="61">
                  <c:v>0.34422788605697152</c:v>
                </c:pt>
                <c:pt idx="62">
                  <c:v>0.33638180909545229</c:v>
                </c:pt>
                <c:pt idx="63">
                  <c:v>0.32325503914709314</c:v>
                </c:pt>
                <c:pt idx="64">
                  <c:v>0.32145593869731803</c:v>
                </c:pt>
                <c:pt idx="65">
                  <c:v>0.32208895552223887</c:v>
                </c:pt>
                <c:pt idx="66">
                  <c:v>0.31849075462268867</c:v>
                </c:pt>
                <c:pt idx="67">
                  <c:v>0.31655838747293019</c:v>
                </c:pt>
                <c:pt idx="68">
                  <c:v>0.31214392803598201</c:v>
                </c:pt>
                <c:pt idx="69">
                  <c:v>0.30971181076128601</c:v>
                </c:pt>
                <c:pt idx="70">
                  <c:v>0.30546393469931699</c:v>
                </c:pt>
                <c:pt idx="71">
                  <c:v>0.29168748958853907</c:v>
                </c:pt>
                <c:pt idx="72">
                  <c:v>0.28722305513909713</c:v>
                </c:pt>
                <c:pt idx="73">
                  <c:v>0.28375812093953023</c:v>
                </c:pt>
                <c:pt idx="74">
                  <c:v>0.28200899550224889</c:v>
                </c:pt>
                <c:pt idx="75">
                  <c:v>0.27609528569048808</c:v>
                </c:pt>
                <c:pt idx="76">
                  <c:v>0.26844910877894385</c:v>
                </c:pt>
                <c:pt idx="77">
                  <c:v>0.25085790438114275</c:v>
                </c:pt>
                <c:pt idx="78">
                  <c:v>0.24309511910711312</c:v>
                </c:pt>
                <c:pt idx="79">
                  <c:v>0.2389471930701316</c:v>
                </c:pt>
                <c:pt idx="80">
                  <c:v>0.23185074129601865</c:v>
                </c:pt>
                <c:pt idx="81">
                  <c:v>0.22627019823421624</c:v>
                </c:pt>
                <c:pt idx="82">
                  <c:v>0.22403798100949526</c:v>
                </c:pt>
                <c:pt idx="83">
                  <c:v>0.22243878060969516</c:v>
                </c:pt>
                <c:pt idx="84">
                  <c:v>0.22008995502248876</c:v>
                </c:pt>
                <c:pt idx="85">
                  <c:v>0.21850741296018658</c:v>
                </c:pt>
                <c:pt idx="86">
                  <c:v>0.20916208562385474</c:v>
                </c:pt>
                <c:pt idx="87">
                  <c:v>0.20664667666166917</c:v>
                </c:pt>
                <c:pt idx="88">
                  <c:v>0.20534732633683159</c:v>
                </c:pt>
                <c:pt idx="89">
                  <c:v>0.20421455938697319</c:v>
                </c:pt>
                <c:pt idx="90">
                  <c:v>0.20483091787439614</c:v>
                </c:pt>
                <c:pt idx="91">
                  <c:v>0.20323171747459604</c:v>
                </c:pt>
                <c:pt idx="92">
                  <c:v>0.20751291021156087</c:v>
                </c:pt>
                <c:pt idx="93">
                  <c:v>0.20486423454939198</c:v>
                </c:pt>
                <c:pt idx="94">
                  <c:v>0.21517574546060303</c:v>
                </c:pt>
                <c:pt idx="95">
                  <c:v>0.21247709478594037</c:v>
                </c:pt>
                <c:pt idx="96">
                  <c:v>0.21001166083624853</c:v>
                </c:pt>
                <c:pt idx="97">
                  <c:v>0.20751291021156087</c:v>
                </c:pt>
                <c:pt idx="98">
                  <c:v>0.20361485923704814</c:v>
                </c:pt>
                <c:pt idx="99">
                  <c:v>0.20056638347492919</c:v>
                </c:pt>
                <c:pt idx="100">
                  <c:v>0.19916708312510412</c:v>
                </c:pt>
                <c:pt idx="101">
                  <c:v>0.19838414126270199</c:v>
                </c:pt>
                <c:pt idx="102">
                  <c:v>0.19656838247542896</c:v>
                </c:pt>
                <c:pt idx="103">
                  <c:v>0.19297018157587872</c:v>
                </c:pt>
                <c:pt idx="104">
                  <c:v>0.19243711477594536</c:v>
                </c:pt>
                <c:pt idx="105">
                  <c:v>0.19563551557554557</c:v>
                </c:pt>
                <c:pt idx="106">
                  <c:v>0.18109278693986341</c:v>
                </c:pt>
                <c:pt idx="107">
                  <c:v>0.18025987006496752</c:v>
                </c:pt>
                <c:pt idx="108">
                  <c:v>0.18075962018990505</c:v>
                </c:pt>
                <c:pt idx="109">
                  <c:v>0.18389138763951357</c:v>
                </c:pt>
                <c:pt idx="110">
                  <c:v>0.18012660336498418</c:v>
                </c:pt>
                <c:pt idx="111">
                  <c:v>0.12642012327169749</c:v>
                </c:pt>
                <c:pt idx="112">
                  <c:v>0.1268032650341496</c:v>
                </c:pt>
                <c:pt idx="113">
                  <c:v>0.12632017324670997</c:v>
                </c:pt>
                <c:pt idx="114">
                  <c:v>0.12530401465933699</c:v>
                </c:pt>
                <c:pt idx="115">
                  <c:v>0.10203231717474597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23C-4D64-8D68-20D5DC49B974}"/>
            </c:ext>
          </c:extLst>
        </c:ser>
        <c:ser>
          <c:idx val="7"/>
          <c:order val="5"/>
          <c:tx>
            <c:strRef>
              <c:f>'[Chart in Microsoft Word]LR+PUP+WS'!$F$75</c:f>
              <c:strCache>
                <c:ptCount val="1"/>
                <c:pt idx="0">
                  <c:v>Roscommon</c:v>
                </c:pt>
              </c:strCache>
            </c:strRef>
          </c:tx>
          <c:spPr>
            <a:ln w="25400" cap="rnd">
              <a:solidFill>
                <a:srgbClr val="C81C5D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'[Chart in Microsoft Word]LR+PUP+WS'!$G$1:$DR$1</c:f>
              <c:strCache>
                <c:ptCount val="116"/>
                <c:pt idx="0">
                  <c:v>2020W12</c:v>
                </c:pt>
                <c:pt idx="1">
                  <c:v>2020W13</c:v>
                </c:pt>
                <c:pt idx="2">
                  <c:v>2020W14</c:v>
                </c:pt>
                <c:pt idx="3">
                  <c:v>2020W15</c:v>
                </c:pt>
                <c:pt idx="4">
                  <c:v>2020W16</c:v>
                </c:pt>
                <c:pt idx="5">
                  <c:v>2020W17</c:v>
                </c:pt>
                <c:pt idx="6">
                  <c:v>2020W18</c:v>
                </c:pt>
                <c:pt idx="7">
                  <c:v>2020W19</c:v>
                </c:pt>
                <c:pt idx="8">
                  <c:v>2020W20</c:v>
                </c:pt>
                <c:pt idx="9">
                  <c:v>2020W21</c:v>
                </c:pt>
                <c:pt idx="10">
                  <c:v>2020W22</c:v>
                </c:pt>
                <c:pt idx="11">
                  <c:v>2020W23</c:v>
                </c:pt>
                <c:pt idx="12">
                  <c:v>2020W24</c:v>
                </c:pt>
                <c:pt idx="13">
                  <c:v>2020W25</c:v>
                </c:pt>
                <c:pt idx="14">
                  <c:v>2020W26</c:v>
                </c:pt>
                <c:pt idx="15">
                  <c:v>2020W27</c:v>
                </c:pt>
                <c:pt idx="16">
                  <c:v>2020W28</c:v>
                </c:pt>
                <c:pt idx="17">
                  <c:v>2020W29</c:v>
                </c:pt>
                <c:pt idx="18">
                  <c:v>2020W30</c:v>
                </c:pt>
                <c:pt idx="19">
                  <c:v>2020W31</c:v>
                </c:pt>
                <c:pt idx="20">
                  <c:v>2020W32</c:v>
                </c:pt>
                <c:pt idx="21">
                  <c:v>2020W33</c:v>
                </c:pt>
                <c:pt idx="22">
                  <c:v>2020W34</c:v>
                </c:pt>
                <c:pt idx="23">
                  <c:v>2020W35</c:v>
                </c:pt>
                <c:pt idx="24">
                  <c:v>2020W36</c:v>
                </c:pt>
                <c:pt idx="25">
                  <c:v>2020W37</c:v>
                </c:pt>
                <c:pt idx="26">
                  <c:v>2020W38</c:v>
                </c:pt>
                <c:pt idx="27">
                  <c:v>2020W39</c:v>
                </c:pt>
                <c:pt idx="28">
                  <c:v>2020W40</c:v>
                </c:pt>
                <c:pt idx="29">
                  <c:v>2020W41</c:v>
                </c:pt>
                <c:pt idx="30">
                  <c:v>2020W42</c:v>
                </c:pt>
                <c:pt idx="31">
                  <c:v>2020W43</c:v>
                </c:pt>
                <c:pt idx="32">
                  <c:v>2020W44</c:v>
                </c:pt>
                <c:pt idx="33">
                  <c:v>2020W45</c:v>
                </c:pt>
                <c:pt idx="34">
                  <c:v>2020W46</c:v>
                </c:pt>
                <c:pt idx="35">
                  <c:v>2020W47</c:v>
                </c:pt>
                <c:pt idx="36">
                  <c:v>2020W48</c:v>
                </c:pt>
                <c:pt idx="37">
                  <c:v>2020W49</c:v>
                </c:pt>
                <c:pt idx="38">
                  <c:v>2020W50</c:v>
                </c:pt>
                <c:pt idx="39">
                  <c:v>2020W51</c:v>
                </c:pt>
                <c:pt idx="40">
                  <c:v>2020W52</c:v>
                </c:pt>
                <c:pt idx="41">
                  <c:v>2021WK1</c:v>
                </c:pt>
                <c:pt idx="42">
                  <c:v>2021WK2</c:v>
                </c:pt>
                <c:pt idx="43">
                  <c:v>2021WK3</c:v>
                </c:pt>
                <c:pt idx="44">
                  <c:v>2021WK4</c:v>
                </c:pt>
                <c:pt idx="45">
                  <c:v>2021WK5</c:v>
                </c:pt>
                <c:pt idx="46">
                  <c:v>2021WK6</c:v>
                </c:pt>
                <c:pt idx="47">
                  <c:v>2021WK7</c:v>
                </c:pt>
                <c:pt idx="48">
                  <c:v>2021WK8</c:v>
                </c:pt>
                <c:pt idx="49">
                  <c:v>2021WK9</c:v>
                </c:pt>
                <c:pt idx="50">
                  <c:v>2021WK10</c:v>
                </c:pt>
                <c:pt idx="51">
                  <c:v>2021WK11</c:v>
                </c:pt>
                <c:pt idx="52">
                  <c:v>2021WK12</c:v>
                </c:pt>
                <c:pt idx="53">
                  <c:v>2021WK13</c:v>
                </c:pt>
                <c:pt idx="54">
                  <c:v>2021WK14</c:v>
                </c:pt>
                <c:pt idx="55">
                  <c:v>2021WK15</c:v>
                </c:pt>
                <c:pt idx="56">
                  <c:v>2021WK16</c:v>
                </c:pt>
                <c:pt idx="57">
                  <c:v>2021WK17</c:v>
                </c:pt>
                <c:pt idx="58">
                  <c:v>2021WK18</c:v>
                </c:pt>
                <c:pt idx="59">
                  <c:v>2021WK19</c:v>
                </c:pt>
                <c:pt idx="60">
                  <c:v>2021WK20</c:v>
                </c:pt>
                <c:pt idx="61">
                  <c:v>2021WK21</c:v>
                </c:pt>
                <c:pt idx="62">
                  <c:v>2021WK22</c:v>
                </c:pt>
                <c:pt idx="63">
                  <c:v>2021WK23</c:v>
                </c:pt>
                <c:pt idx="64">
                  <c:v>2021WK24</c:v>
                </c:pt>
                <c:pt idx="65">
                  <c:v>2021WK25</c:v>
                </c:pt>
                <c:pt idx="66">
                  <c:v>2021WK26</c:v>
                </c:pt>
                <c:pt idx="67">
                  <c:v>2021WK27</c:v>
                </c:pt>
                <c:pt idx="68">
                  <c:v>2021WK28</c:v>
                </c:pt>
                <c:pt idx="69">
                  <c:v>2021WK29</c:v>
                </c:pt>
                <c:pt idx="70">
                  <c:v>2021WK30</c:v>
                </c:pt>
                <c:pt idx="71">
                  <c:v>2021WK31</c:v>
                </c:pt>
                <c:pt idx="72">
                  <c:v>2021WK32</c:v>
                </c:pt>
                <c:pt idx="73">
                  <c:v>2021WK33</c:v>
                </c:pt>
                <c:pt idx="74">
                  <c:v>2021WK34</c:v>
                </c:pt>
                <c:pt idx="75">
                  <c:v>2021WK35</c:v>
                </c:pt>
                <c:pt idx="76">
                  <c:v>2021WK36</c:v>
                </c:pt>
                <c:pt idx="77">
                  <c:v>2021WK37</c:v>
                </c:pt>
                <c:pt idx="78">
                  <c:v>2021WK38</c:v>
                </c:pt>
                <c:pt idx="79">
                  <c:v>2021WK39</c:v>
                </c:pt>
                <c:pt idx="80">
                  <c:v>2021WK40</c:v>
                </c:pt>
                <c:pt idx="81">
                  <c:v>2021WK41</c:v>
                </c:pt>
                <c:pt idx="82">
                  <c:v>2021WK42</c:v>
                </c:pt>
                <c:pt idx="83">
                  <c:v>2021WK43</c:v>
                </c:pt>
                <c:pt idx="84">
                  <c:v>2021WK44</c:v>
                </c:pt>
                <c:pt idx="85">
                  <c:v>2021WK45</c:v>
                </c:pt>
                <c:pt idx="86">
                  <c:v>2021WK46</c:v>
                </c:pt>
                <c:pt idx="87">
                  <c:v>2021WK47</c:v>
                </c:pt>
                <c:pt idx="88">
                  <c:v>2021WK48</c:v>
                </c:pt>
                <c:pt idx="89">
                  <c:v>2021WK49</c:v>
                </c:pt>
                <c:pt idx="90">
                  <c:v>2021WK50</c:v>
                </c:pt>
                <c:pt idx="91">
                  <c:v>2021WK51</c:v>
                </c:pt>
                <c:pt idx="92">
                  <c:v>2021WK52</c:v>
                </c:pt>
                <c:pt idx="93">
                  <c:v>2022WK1</c:v>
                </c:pt>
                <c:pt idx="94">
                  <c:v>2022WK2</c:v>
                </c:pt>
                <c:pt idx="95">
                  <c:v>2022WK3</c:v>
                </c:pt>
                <c:pt idx="96">
                  <c:v>2022WK4</c:v>
                </c:pt>
                <c:pt idx="97">
                  <c:v>2022WK5</c:v>
                </c:pt>
                <c:pt idx="98">
                  <c:v>2022WK6</c:v>
                </c:pt>
                <c:pt idx="99">
                  <c:v>2022WK7</c:v>
                </c:pt>
                <c:pt idx="100">
                  <c:v>2022WK8</c:v>
                </c:pt>
                <c:pt idx="101">
                  <c:v>2022WK9</c:v>
                </c:pt>
                <c:pt idx="102">
                  <c:v>2022WK10</c:v>
                </c:pt>
                <c:pt idx="103">
                  <c:v>2022WK11</c:v>
                </c:pt>
                <c:pt idx="104">
                  <c:v>2022WK12</c:v>
                </c:pt>
                <c:pt idx="105">
                  <c:v>2022WK13</c:v>
                </c:pt>
                <c:pt idx="106">
                  <c:v>2022WK14</c:v>
                </c:pt>
                <c:pt idx="107">
                  <c:v>2022WK15</c:v>
                </c:pt>
                <c:pt idx="108">
                  <c:v>2022WK16</c:v>
                </c:pt>
                <c:pt idx="109">
                  <c:v>2022WK17</c:v>
                </c:pt>
                <c:pt idx="110">
                  <c:v>2022WK18</c:v>
                </c:pt>
                <c:pt idx="111">
                  <c:v>2022WK19</c:v>
                </c:pt>
                <c:pt idx="112">
                  <c:v>2022WK20</c:v>
                </c:pt>
                <c:pt idx="113">
                  <c:v>2022WK21</c:v>
                </c:pt>
                <c:pt idx="114">
                  <c:v>2022WK22</c:v>
                </c:pt>
                <c:pt idx="115">
                  <c:v>2022WK23</c:v>
                </c:pt>
              </c:strCache>
            </c:strRef>
          </c:cat>
          <c:val>
            <c:numRef>
              <c:f>'[Chart in Microsoft Word]LR+PUP+WS'!$G$75:$DR$75</c:f>
              <c:numCache>
                <c:formatCode>0.0%</c:formatCode>
                <c:ptCount val="116"/>
                <c:pt idx="0">
                  <c:v>0.18108272096002156</c:v>
                </c:pt>
                <c:pt idx="1">
                  <c:v>0.26680374839884041</c:v>
                </c:pt>
                <c:pt idx="2">
                  <c:v>0.40554843929077056</c:v>
                </c:pt>
                <c:pt idx="3">
                  <c:v>0.45092024539877301</c:v>
                </c:pt>
                <c:pt idx="4">
                  <c:v>0.46268455470909459</c:v>
                </c:pt>
                <c:pt idx="5">
                  <c:v>0.46902177577024201</c:v>
                </c:pt>
                <c:pt idx="6">
                  <c:v>0.47063978965819458</c:v>
                </c:pt>
                <c:pt idx="7">
                  <c:v>0.46484190655969798</c:v>
                </c:pt>
                <c:pt idx="8">
                  <c:v>0.46359468752106792</c:v>
                </c:pt>
                <c:pt idx="9">
                  <c:v>0.45911144070653276</c:v>
                </c:pt>
                <c:pt idx="10">
                  <c:v>0.43787500842715565</c:v>
                </c:pt>
                <c:pt idx="11">
                  <c:v>0.42247016786894087</c:v>
                </c:pt>
                <c:pt idx="12">
                  <c:v>0.41599811231713074</c:v>
                </c:pt>
                <c:pt idx="13">
                  <c:v>0.40197532528820873</c:v>
                </c:pt>
                <c:pt idx="14">
                  <c:v>0.39112114878986043</c:v>
                </c:pt>
                <c:pt idx="15">
                  <c:v>0.36857008022652193</c:v>
                </c:pt>
                <c:pt idx="16">
                  <c:v>0.35060338434571564</c:v>
                </c:pt>
                <c:pt idx="17">
                  <c:v>0.33941212162071061</c:v>
                </c:pt>
                <c:pt idx="18">
                  <c:v>0.32983887278365803</c:v>
                </c:pt>
                <c:pt idx="19">
                  <c:v>0.32245668441987463</c:v>
                </c:pt>
                <c:pt idx="20">
                  <c:v>0.31665880132137803</c:v>
                </c:pt>
                <c:pt idx="21">
                  <c:v>0.30233263668846488</c:v>
                </c:pt>
                <c:pt idx="22">
                  <c:v>0.29704038292995349</c:v>
                </c:pt>
                <c:pt idx="23">
                  <c:v>0.28884918762219375</c:v>
                </c:pt>
                <c:pt idx="24">
                  <c:v>0.25541023393784129</c:v>
                </c:pt>
                <c:pt idx="25">
                  <c:v>0.25207308029393921</c:v>
                </c:pt>
                <c:pt idx="26">
                  <c:v>0.25082586125530909</c:v>
                </c:pt>
                <c:pt idx="27">
                  <c:v>0.24779208521539811</c:v>
                </c:pt>
                <c:pt idx="28">
                  <c:v>0.24189307624890447</c:v>
                </c:pt>
                <c:pt idx="29">
                  <c:v>0.24853367491404302</c:v>
                </c:pt>
                <c:pt idx="30">
                  <c:v>0.25143261646329129</c:v>
                </c:pt>
                <c:pt idx="31">
                  <c:v>0.27128699521337557</c:v>
                </c:pt>
                <c:pt idx="32">
                  <c:v>0.27529832131059123</c:v>
                </c:pt>
                <c:pt idx="33">
                  <c:v>0.27668037483988406</c:v>
                </c:pt>
                <c:pt idx="34">
                  <c:v>0.27752309040652601</c:v>
                </c:pt>
                <c:pt idx="35">
                  <c:v>0.27718600417986922</c:v>
                </c:pt>
                <c:pt idx="36">
                  <c:v>0.27610732825456752</c:v>
                </c:pt>
                <c:pt idx="37">
                  <c:v>0.27361289017730733</c:v>
                </c:pt>
                <c:pt idx="38">
                  <c:v>0.26070248769635274</c:v>
                </c:pt>
                <c:pt idx="39">
                  <c:v>0.25652261848580865</c:v>
                </c:pt>
                <c:pt idx="40">
                  <c:v>0.26956785545742601</c:v>
                </c:pt>
                <c:pt idx="41">
                  <c:v>0.284635609788984</c:v>
                </c:pt>
                <c:pt idx="42">
                  <c:v>0.31042270612822759</c:v>
                </c:pt>
                <c:pt idx="43">
                  <c:v>0.34052450616867797</c:v>
                </c:pt>
                <c:pt idx="44">
                  <c:v>0.34625497202184319</c:v>
                </c:pt>
                <c:pt idx="45">
                  <c:v>0.34783927728713004</c:v>
                </c:pt>
                <c:pt idx="46">
                  <c:v>0.34372682532191734</c:v>
                </c:pt>
                <c:pt idx="47">
                  <c:v>0.34183914245263941</c:v>
                </c:pt>
                <c:pt idx="48">
                  <c:v>0.34106384413132879</c:v>
                </c:pt>
                <c:pt idx="49">
                  <c:v>0.33799635946875212</c:v>
                </c:pt>
                <c:pt idx="50">
                  <c:v>0.33556933863682331</c:v>
                </c:pt>
                <c:pt idx="51">
                  <c:v>0.3317939728982674</c:v>
                </c:pt>
                <c:pt idx="52">
                  <c:v>0.32849052787703092</c:v>
                </c:pt>
                <c:pt idx="53">
                  <c:v>0.325659003573114</c:v>
                </c:pt>
                <c:pt idx="54">
                  <c:v>0.32026562394660552</c:v>
                </c:pt>
                <c:pt idx="55">
                  <c:v>0.31375985977212972</c:v>
                </c:pt>
                <c:pt idx="56">
                  <c:v>0.30984965954291105</c:v>
                </c:pt>
                <c:pt idx="57">
                  <c:v>0.30017528483786154</c:v>
                </c:pt>
                <c:pt idx="58">
                  <c:v>0.29215263264343017</c:v>
                </c:pt>
                <c:pt idx="59">
                  <c:v>0.28423110631699589</c:v>
                </c:pt>
                <c:pt idx="60">
                  <c:v>0.27951189914380098</c:v>
                </c:pt>
                <c:pt idx="61">
                  <c:v>0.26960156408009167</c:v>
                </c:pt>
                <c:pt idx="62">
                  <c:v>0.26235421020697092</c:v>
                </c:pt>
                <c:pt idx="63">
                  <c:v>0.25375851142722311</c:v>
                </c:pt>
                <c:pt idx="64">
                  <c:v>0.25247758376592733</c:v>
                </c:pt>
                <c:pt idx="65">
                  <c:v>0.24967976808467607</c:v>
                </c:pt>
                <c:pt idx="66">
                  <c:v>0.24506168677947818</c:v>
                </c:pt>
                <c:pt idx="67">
                  <c:v>0.24401671947684217</c:v>
                </c:pt>
                <c:pt idx="68">
                  <c:v>0.23953347266230701</c:v>
                </c:pt>
                <c:pt idx="69">
                  <c:v>0.23747724667970066</c:v>
                </c:pt>
                <c:pt idx="70">
                  <c:v>0.23309512573316254</c:v>
                </c:pt>
                <c:pt idx="71">
                  <c:v>0.22143194229083799</c:v>
                </c:pt>
                <c:pt idx="72">
                  <c:v>0.21361154183240072</c:v>
                </c:pt>
                <c:pt idx="73">
                  <c:v>0.21539809883368166</c:v>
                </c:pt>
                <c:pt idx="74">
                  <c:v>0.2132070383604126</c:v>
                </c:pt>
                <c:pt idx="75">
                  <c:v>0.21135306411380031</c:v>
                </c:pt>
                <c:pt idx="76">
                  <c:v>0.20552147239263804</c:v>
                </c:pt>
                <c:pt idx="77">
                  <c:v>0.19288073889300883</c:v>
                </c:pt>
                <c:pt idx="78">
                  <c:v>0.18900424728645587</c:v>
                </c:pt>
                <c:pt idx="79">
                  <c:v>0.18468954358524911</c:v>
                </c:pt>
                <c:pt idx="80">
                  <c:v>0.17956583294006606</c:v>
                </c:pt>
                <c:pt idx="81">
                  <c:v>0.17562192408818175</c:v>
                </c:pt>
                <c:pt idx="82">
                  <c:v>0.17437470504955169</c:v>
                </c:pt>
                <c:pt idx="83">
                  <c:v>0.17289152565226185</c:v>
                </c:pt>
                <c:pt idx="84">
                  <c:v>0.16972291512168813</c:v>
                </c:pt>
                <c:pt idx="85">
                  <c:v>0.16810490123373559</c:v>
                </c:pt>
                <c:pt idx="86">
                  <c:v>0.15967774556731612</c:v>
                </c:pt>
                <c:pt idx="87">
                  <c:v>0.15779006269803816</c:v>
                </c:pt>
                <c:pt idx="88">
                  <c:v>0.15627317467808266</c:v>
                </c:pt>
                <c:pt idx="89">
                  <c:v>0.15617204881008562</c:v>
                </c:pt>
                <c:pt idx="90">
                  <c:v>0.15573383671543181</c:v>
                </c:pt>
                <c:pt idx="91">
                  <c:v>0.15596979707409156</c:v>
                </c:pt>
                <c:pt idx="92">
                  <c:v>0.15893615586867121</c:v>
                </c:pt>
                <c:pt idx="93">
                  <c:v>0.15644171779141106</c:v>
                </c:pt>
                <c:pt idx="94">
                  <c:v>0.15886873862333986</c:v>
                </c:pt>
                <c:pt idx="95">
                  <c:v>0.16004854041663857</c:v>
                </c:pt>
                <c:pt idx="96">
                  <c:v>0.15998112317130722</c:v>
                </c:pt>
                <c:pt idx="97">
                  <c:v>0.15826198341535766</c:v>
                </c:pt>
                <c:pt idx="98">
                  <c:v>0.15647542641407672</c:v>
                </c:pt>
                <c:pt idx="99">
                  <c:v>0.15313827277017461</c:v>
                </c:pt>
                <c:pt idx="100">
                  <c:v>0.15296972965684622</c:v>
                </c:pt>
                <c:pt idx="101">
                  <c:v>0.15212701409020427</c:v>
                </c:pt>
                <c:pt idx="102">
                  <c:v>0.15077866918357716</c:v>
                </c:pt>
                <c:pt idx="103">
                  <c:v>0.14835164835164835</c:v>
                </c:pt>
                <c:pt idx="104">
                  <c:v>0.14757635003033776</c:v>
                </c:pt>
                <c:pt idx="105">
                  <c:v>0.15000337086226656</c:v>
                </c:pt>
                <c:pt idx="106">
                  <c:v>0.13837389604260769</c:v>
                </c:pt>
                <c:pt idx="107">
                  <c:v>0.13560978898402212</c:v>
                </c:pt>
                <c:pt idx="108">
                  <c:v>0.13500303377603992</c:v>
                </c:pt>
                <c:pt idx="109">
                  <c:v>0.13810422706128228</c:v>
                </c:pt>
                <c:pt idx="110">
                  <c:v>0.13426144407739499</c:v>
                </c:pt>
                <c:pt idx="111">
                  <c:v>9.4451560709229415E-2</c:v>
                </c:pt>
                <c:pt idx="112">
                  <c:v>9.4788646935886206E-2</c:v>
                </c:pt>
                <c:pt idx="113">
                  <c:v>9.3339176161262055E-2</c:v>
                </c:pt>
                <c:pt idx="114">
                  <c:v>9.2091957122631976E-2</c:v>
                </c:pt>
                <c:pt idx="115">
                  <c:v>7.5743275129778201E-2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23C-4D64-8D68-20D5DC49B974}"/>
            </c:ext>
          </c:extLst>
        </c:ser>
        <c:ser>
          <c:idx val="8"/>
          <c:order val="6"/>
          <c:tx>
            <c:strRef>
              <c:f>'[Chart in Microsoft Word]LR+PUP+WS'!$F$76</c:f>
              <c:strCache>
                <c:ptCount val="1"/>
                <c:pt idx="0">
                  <c:v>Sligo</c:v>
                </c:pt>
              </c:strCache>
            </c:strRef>
          </c:tx>
          <c:spPr>
            <a:ln w="19050" cap="rnd">
              <a:solidFill>
                <a:srgbClr val="B3DFF1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Word]LR+PUP+WS'!$G$1:$DR$1</c:f>
              <c:strCache>
                <c:ptCount val="116"/>
                <c:pt idx="0">
                  <c:v>2020W12</c:v>
                </c:pt>
                <c:pt idx="1">
                  <c:v>2020W13</c:v>
                </c:pt>
                <c:pt idx="2">
                  <c:v>2020W14</c:v>
                </c:pt>
                <c:pt idx="3">
                  <c:v>2020W15</c:v>
                </c:pt>
                <c:pt idx="4">
                  <c:v>2020W16</c:v>
                </c:pt>
                <c:pt idx="5">
                  <c:v>2020W17</c:v>
                </c:pt>
                <c:pt idx="6">
                  <c:v>2020W18</c:v>
                </c:pt>
                <c:pt idx="7">
                  <c:v>2020W19</c:v>
                </c:pt>
                <c:pt idx="8">
                  <c:v>2020W20</c:v>
                </c:pt>
                <c:pt idx="9">
                  <c:v>2020W21</c:v>
                </c:pt>
                <c:pt idx="10">
                  <c:v>2020W22</c:v>
                </c:pt>
                <c:pt idx="11">
                  <c:v>2020W23</c:v>
                </c:pt>
                <c:pt idx="12">
                  <c:v>2020W24</c:v>
                </c:pt>
                <c:pt idx="13">
                  <c:v>2020W25</c:v>
                </c:pt>
                <c:pt idx="14">
                  <c:v>2020W26</c:v>
                </c:pt>
                <c:pt idx="15">
                  <c:v>2020W27</c:v>
                </c:pt>
                <c:pt idx="16">
                  <c:v>2020W28</c:v>
                </c:pt>
                <c:pt idx="17">
                  <c:v>2020W29</c:v>
                </c:pt>
                <c:pt idx="18">
                  <c:v>2020W30</c:v>
                </c:pt>
                <c:pt idx="19">
                  <c:v>2020W31</c:v>
                </c:pt>
                <c:pt idx="20">
                  <c:v>2020W32</c:v>
                </c:pt>
                <c:pt idx="21">
                  <c:v>2020W33</c:v>
                </c:pt>
                <c:pt idx="22">
                  <c:v>2020W34</c:v>
                </c:pt>
                <c:pt idx="23">
                  <c:v>2020W35</c:v>
                </c:pt>
                <c:pt idx="24">
                  <c:v>2020W36</c:v>
                </c:pt>
                <c:pt idx="25">
                  <c:v>2020W37</c:v>
                </c:pt>
                <c:pt idx="26">
                  <c:v>2020W38</c:v>
                </c:pt>
                <c:pt idx="27">
                  <c:v>2020W39</c:v>
                </c:pt>
                <c:pt idx="28">
                  <c:v>2020W40</c:v>
                </c:pt>
                <c:pt idx="29">
                  <c:v>2020W41</c:v>
                </c:pt>
                <c:pt idx="30">
                  <c:v>2020W42</c:v>
                </c:pt>
                <c:pt idx="31">
                  <c:v>2020W43</c:v>
                </c:pt>
                <c:pt idx="32">
                  <c:v>2020W44</c:v>
                </c:pt>
                <c:pt idx="33">
                  <c:v>2020W45</c:v>
                </c:pt>
                <c:pt idx="34">
                  <c:v>2020W46</c:v>
                </c:pt>
                <c:pt idx="35">
                  <c:v>2020W47</c:v>
                </c:pt>
                <c:pt idx="36">
                  <c:v>2020W48</c:v>
                </c:pt>
                <c:pt idx="37">
                  <c:v>2020W49</c:v>
                </c:pt>
                <c:pt idx="38">
                  <c:v>2020W50</c:v>
                </c:pt>
                <c:pt idx="39">
                  <c:v>2020W51</c:v>
                </c:pt>
                <c:pt idx="40">
                  <c:v>2020W52</c:v>
                </c:pt>
                <c:pt idx="41">
                  <c:v>2021WK1</c:v>
                </c:pt>
                <c:pt idx="42">
                  <c:v>2021WK2</c:v>
                </c:pt>
                <c:pt idx="43">
                  <c:v>2021WK3</c:v>
                </c:pt>
                <c:pt idx="44">
                  <c:v>2021WK4</c:v>
                </c:pt>
                <c:pt idx="45">
                  <c:v>2021WK5</c:v>
                </c:pt>
                <c:pt idx="46">
                  <c:v>2021WK6</c:v>
                </c:pt>
                <c:pt idx="47">
                  <c:v>2021WK7</c:v>
                </c:pt>
                <c:pt idx="48">
                  <c:v>2021WK8</c:v>
                </c:pt>
                <c:pt idx="49">
                  <c:v>2021WK9</c:v>
                </c:pt>
                <c:pt idx="50">
                  <c:v>2021WK10</c:v>
                </c:pt>
                <c:pt idx="51">
                  <c:v>2021WK11</c:v>
                </c:pt>
                <c:pt idx="52">
                  <c:v>2021WK12</c:v>
                </c:pt>
                <c:pt idx="53">
                  <c:v>2021WK13</c:v>
                </c:pt>
                <c:pt idx="54">
                  <c:v>2021WK14</c:v>
                </c:pt>
                <c:pt idx="55">
                  <c:v>2021WK15</c:v>
                </c:pt>
                <c:pt idx="56">
                  <c:v>2021WK16</c:v>
                </c:pt>
                <c:pt idx="57">
                  <c:v>2021WK17</c:v>
                </c:pt>
                <c:pt idx="58">
                  <c:v>2021WK18</c:v>
                </c:pt>
                <c:pt idx="59">
                  <c:v>2021WK19</c:v>
                </c:pt>
                <c:pt idx="60">
                  <c:v>2021WK20</c:v>
                </c:pt>
                <c:pt idx="61">
                  <c:v>2021WK21</c:v>
                </c:pt>
                <c:pt idx="62">
                  <c:v>2021WK22</c:v>
                </c:pt>
                <c:pt idx="63">
                  <c:v>2021WK23</c:v>
                </c:pt>
                <c:pt idx="64">
                  <c:v>2021WK24</c:v>
                </c:pt>
                <c:pt idx="65">
                  <c:v>2021WK25</c:v>
                </c:pt>
                <c:pt idx="66">
                  <c:v>2021WK26</c:v>
                </c:pt>
                <c:pt idx="67">
                  <c:v>2021WK27</c:v>
                </c:pt>
                <c:pt idx="68">
                  <c:v>2021WK28</c:v>
                </c:pt>
                <c:pt idx="69">
                  <c:v>2021WK29</c:v>
                </c:pt>
                <c:pt idx="70">
                  <c:v>2021WK30</c:v>
                </c:pt>
                <c:pt idx="71">
                  <c:v>2021WK31</c:v>
                </c:pt>
                <c:pt idx="72">
                  <c:v>2021WK32</c:v>
                </c:pt>
                <c:pt idx="73">
                  <c:v>2021WK33</c:v>
                </c:pt>
                <c:pt idx="74">
                  <c:v>2021WK34</c:v>
                </c:pt>
                <c:pt idx="75">
                  <c:v>2021WK35</c:v>
                </c:pt>
                <c:pt idx="76">
                  <c:v>2021WK36</c:v>
                </c:pt>
                <c:pt idx="77">
                  <c:v>2021WK37</c:v>
                </c:pt>
                <c:pt idx="78">
                  <c:v>2021WK38</c:v>
                </c:pt>
                <c:pt idx="79">
                  <c:v>2021WK39</c:v>
                </c:pt>
                <c:pt idx="80">
                  <c:v>2021WK40</c:v>
                </c:pt>
                <c:pt idx="81">
                  <c:v>2021WK41</c:v>
                </c:pt>
                <c:pt idx="82">
                  <c:v>2021WK42</c:v>
                </c:pt>
                <c:pt idx="83">
                  <c:v>2021WK43</c:v>
                </c:pt>
                <c:pt idx="84">
                  <c:v>2021WK44</c:v>
                </c:pt>
                <c:pt idx="85">
                  <c:v>2021WK45</c:v>
                </c:pt>
                <c:pt idx="86">
                  <c:v>2021WK46</c:v>
                </c:pt>
                <c:pt idx="87">
                  <c:v>2021WK47</c:v>
                </c:pt>
                <c:pt idx="88">
                  <c:v>2021WK48</c:v>
                </c:pt>
                <c:pt idx="89">
                  <c:v>2021WK49</c:v>
                </c:pt>
                <c:pt idx="90">
                  <c:v>2021WK50</c:v>
                </c:pt>
                <c:pt idx="91">
                  <c:v>2021WK51</c:v>
                </c:pt>
                <c:pt idx="92">
                  <c:v>2021WK52</c:v>
                </c:pt>
                <c:pt idx="93">
                  <c:v>2022WK1</c:v>
                </c:pt>
                <c:pt idx="94">
                  <c:v>2022WK2</c:v>
                </c:pt>
                <c:pt idx="95">
                  <c:v>2022WK3</c:v>
                </c:pt>
                <c:pt idx="96">
                  <c:v>2022WK4</c:v>
                </c:pt>
                <c:pt idx="97">
                  <c:v>2022WK5</c:v>
                </c:pt>
                <c:pt idx="98">
                  <c:v>2022WK6</c:v>
                </c:pt>
                <c:pt idx="99">
                  <c:v>2022WK7</c:v>
                </c:pt>
                <c:pt idx="100">
                  <c:v>2022WK8</c:v>
                </c:pt>
                <c:pt idx="101">
                  <c:v>2022WK9</c:v>
                </c:pt>
                <c:pt idx="102">
                  <c:v>2022WK10</c:v>
                </c:pt>
                <c:pt idx="103">
                  <c:v>2022WK11</c:v>
                </c:pt>
                <c:pt idx="104">
                  <c:v>2022WK12</c:v>
                </c:pt>
                <c:pt idx="105">
                  <c:v>2022WK13</c:v>
                </c:pt>
                <c:pt idx="106">
                  <c:v>2022WK14</c:v>
                </c:pt>
                <c:pt idx="107">
                  <c:v>2022WK15</c:v>
                </c:pt>
                <c:pt idx="108">
                  <c:v>2022WK16</c:v>
                </c:pt>
                <c:pt idx="109">
                  <c:v>2022WK17</c:v>
                </c:pt>
                <c:pt idx="110">
                  <c:v>2022WK18</c:v>
                </c:pt>
                <c:pt idx="111">
                  <c:v>2022WK19</c:v>
                </c:pt>
                <c:pt idx="112">
                  <c:v>2022WK20</c:v>
                </c:pt>
                <c:pt idx="113">
                  <c:v>2022WK21</c:v>
                </c:pt>
                <c:pt idx="114">
                  <c:v>2022WK22</c:v>
                </c:pt>
                <c:pt idx="115">
                  <c:v>2022WK23</c:v>
                </c:pt>
              </c:strCache>
            </c:strRef>
          </c:cat>
          <c:val>
            <c:numRef>
              <c:f>'[Chart in Microsoft Word]LR+PUP+WS'!$G$76:$DR$76</c:f>
              <c:numCache>
                <c:formatCode>0.0%</c:formatCode>
                <c:ptCount val="116"/>
                <c:pt idx="0">
                  <c:v>0.21899378553484067</c:v>
                </c:pt>
                <c:pt idx="1">
                  <c:v>0.30791352637842129</c:v>
                </c:pt>
                <c:pt idx="2">
                  <c:v>0.41792278196482879</c:v>
                </c:pt>
                <c:pt idx="3">
                  <c:v>0.45170567235224118</c:v>
                </c:pt>
                <c:pt idx="4">
                  <c:v>0.46651461060425758</c:v>
                </c:pt>
                <c:pt idx="5">
                  <c:v>0.47170435012561152</c:v>
                </c:pt>
                <c:pt idx="6">
                  <c:v>0.47725770197011769</c:v>
                </c:pt>
                <c:pt idx="7">
                  <c:v>0.4740182467274891</c:v>
                </c:pt>
                <c:pt idx="8">
                  <c:v>0.46991934417559167</c:v>
                </c:pt>
                <c:pt idx="9">
                  <c:v>0.47028295649874391</c:v>
                </c:pt>
                <c:pt idx="10">
                  <c:v>0.45309401031336771</c:v>
                </c:pt>
                <c:pt idx="11">
                  <c:v>0.439408964696549</c:v>
                </c:pt>
                <c:pt idx="12">
                  <c:v>0.43150866058442416</c:v>
                </c:pt>
                <c:pt idx="13">
                  <c:v>0.42499669443342591</c:v>
                </c:pt>
                <c:pt idx="14">
                  <c:v>0.41646833267222</c:v>
                </c:pt>
                <c:pt idx="15">
                  <c:v>0.40473357133412668</c:v>
                </c:pt>
                <c:pt idx="16">
                  <c:v>0.38681740050244612</c:v>
                </c:pt>
                <c:pt idx="17">
                  <c:v>0.37769403675790031</c:v>
                </c:pt>
                <c:pt idx="18">
                  <c:v>0.36777733703556792</c:v>
                </c:pt>
                <c:pt idx="19">
                  <c:v>0.36182731720216843</c:v>
                </c:pt>
                <c:pt idx="20">
                  <c:v>0.35455507073912468</c:v>
                </c:pt>
                <c:pt idx="21">
                  <c:v>0.34529948433161445</c:v>
                </c:pt>
                <c:pt idx="22">
                  <c:v>0.34609282030940103</c:v>
                </c:pt>
                <c:pt idx="23">
                  <c:v>0.33531667327779979</c:v>
                </c:pt>
                <c:pt idx="24">
                  <c:v>0.29479042707920139</c:v>
                </c:pt>
                <c:pt idx="25">
                  <c:v>0.28692317863281769</c:v>
                </c:pt>
                <c:pt idx="26">
                  <c:v>0.28401428004760015</c:v>
                </c:pt>
                <c:pt idx="27">
                  <c:v>0.28424566970778792</c:v>
                </c:pt>
                <c:pt idx="28">
                  <c:v>0.28024593415311383</c:v>
                </c:pt>
                <c:pt idx="29">
                  <c:v>0.29165013883379609</c:v>
                </c:pt>
                <c:pt idx="30">
                  <c:v>0.2931706994578871</c:v>
                </c:pt>
                <c:pt idx="31">
                  <c:v>0.31168187227290756</c:v>
                </c:pt>
                <c:pt idx="32">
                  <c:v>0.31706994578870817</c:v>
                </c:pt>
                <c:pt idx="33">
                  <c:v>0.3229538542906254</c:v>
                </c:pt>
                <c:pt idx="34">
                  <c:v>0.32140023800079331</c:v>
                </c:pt>
                <c:pt idx="35">
                  <c:v>0.31984662171096123</c:v>
                </c:pt>
                <c:pt idx="36">
                  <c:v>0.31776411476927147</c:v>
                </c:pt>
                <c:pt idx="37">
                  <c:v>0.31561549649609943</c:v>
                </c:pt>
                <c:pt idx="38">
                  <c:v>0.29988099960333203</c:v>
                </c:pt>
                <c:pt idx="39">
                  <c:v>0.29257569747454715</c:v>
                </c:pt>
                <c:pt idx="40">
                  <c:v>0.30916964167658334</c:v>
                </c:pt>
                <c:pt idx="41">
                  <c:v>0.32308607695358982</c:v>
                </c:pt>
                <c:pt idx="42">
                  <c:v>0.34622504297236545</c:v>
                </c:pt>
                <c:pt idx="43">
                  <c:v>0.3718762395874653</c:v>
                </c:pt>
                <c:pt idx="44">
                  <c:v>0.37584291947639825</c:v>
                </c:pt>
                <c:pt idx="45">
                  <c:v>0.3764379214597382</c:v>
                </c:pt>
                <c:pt idx="46">
                  <c:v>0.37491736083564725</c:v>
                </c:pt>
                <c:pt idx="47">
                  <c:v>0.37306624355414519</c:v>
                </c:pt>
                <c:pt idx="48">
                  <c:v>0.37233901890784082</c:v>
                </c:pt>
                <c:pt idx="49">
                  <c:v>0.37038873462911542</c:v>
                </c:pt>
                <c:pt idx="50">
                  <c:v>0.36348010048922386</c:v>
                </c:pt>
                <c:pt idx="51">
                  <c:v>0.36136453788179296</c:v>
                </c:pt>
                <c:pt idx="52">
                  <c:v>0.3575631363215655</c:v>
                </c:pt>
                <c:pt idx="53">
                  <c:v>0.35564590770858123</c:v>
                </c:pt>
                <c:pt idx="54">
                  <c:v>0.35072061351315614</c:v>
                </c:pt>
                <c:pt idx="55">
                  <c:v>0.34708449028163429</c:v>
                </c:pt>
                <c:pt idx="56">
                  <c:v>0.34248975274362026</c:v>
                </c:pt>
                <c:pt idx="57">
                  <c:v>0.33663889990744411</c:v>
                </c:pt>
                <c:pt idx="58">
                  <c:v>0.32728414650271054</c:v>
                </c:pt>
                <c:pt idx="59">
                  <c:v>0.32331746661377758</c:v>
                </c:pt>
                <c:pt idx="60">
                  <c:v>0.31564855216184051</c:v>
                </c:pt>
                <c:pt idx="61">
                  <c:v>0.3077151923839746</c:v>
                </c:pt>
                <c:pt idx="62">
                  <c:v>0.30040989025518972</c:v>
                </c:pt>
                <c:pt idx="63">
                  <c:v>0.29386486843845033</c:v>
                </c:pt>
                <c:pt idx="64">
                  <c:v>0.29102208118471506</c:v>
                </c:pt>
                <c:pt idx="65">
                  <c:v>0.29069152452730396</c:v>
                </c:pt>
                <c:pt idx="66">
                  <c:v>0.28808012693375645</c:v>
                </c:pt>
                <c:pt idx="67">
                  <c:v>0.28064260214200715</c:v>
                </c:pt>
                <c:pt idx="68">
                  <c:v>0.27565119661509985</c:v>
                </c:pt>
                <c:pt idx="69">
                  <c:v>0.27264313103265903</c:v>
                </c:pt>
                <c:pt idx="70">
                  <c:v>0.27132090440301465</c:v>
                </c:pt>
                <c:pt idx="71">
                  <c:v>0.26226365198995105</c:v>
                </c:pt>
                <c:pt idx="72">
                  <c:v>0.25267750892502977</c:v>
                </c:pt>
                <c:pt idx="73">
                  <c:v>0.2552558508528362</c:v>
                </c:pt>
                <c:pt idx="74">
                  <c:v>0.24702499008330028</c:v>
                </c:pt>
                <c:pt idx="75">
                  <c:v>0.24527303979902154</c:v>
                </c:pt>
                <c:pt idx="76">
                  <c:v>0.23532328441094805</c:v>
                </c:pt>
                <c:pt idx="77">
                  <c:v>0.22143990479968267</c:v>
                </c:pt>
                <c:pt idx="78">
                  <c:v>0.21489488298294326</c:v>
                </c:pt>
                <c:pt idx="79">
                  <c:v>0.21396932434219226</c:v>
                </c:pt>
                <c:pt idx="80">
                  <c:v>0.20560624090969193</c:v>
                </c:pt>
                <c:pt idx="81">
                  <c:v>0.20157344968927673</c:v>
                </c:pt>
                <c:pt idx="82">
                  <c:v>0.19734232447441491</c:v>
                </c:pt>
                <c:pt idx="83">
                  <c:v>0.19697871215126272</c:v>
                </c:pt>
                <c:pt idx="84">
                  <c:v>0.19159063863546211</c:v>
                </c:pt>
                <c:pt idx="85">
                  <c:v>0.18838423905857463</c:v>
                </c:pt>
                <c:pt idx="86">
                  <c:v>0.18061615760941424</c:v>
                </c:pt>
                <c:pt idx="87">
                  <c:v>0.17731059103530344</c:v>
                </c:pt>
                <c:pt idx="88">
                  <c:v>0.17615364273436468</c:v>
                </c:pt>
                <c:pt idx="89">
                  <c:v>0.17400502446119265</c:v>
                </c:pt>
                <c:pt idx="90">
                  <c:v>0.17496363876768478</c:v>
                </c:pt>
                <c:pt idx="91">
                  <c:v>0.17476530477323812</c:v>
                </c:pt>
                <c:pt idx="92">
                  <c:v>0.17674864471770463</c:v>
                </c:pt>
                <c:pt idx="93">
                  <c:v>0.17179029485653841</c:v>
                </c:pt>
                <c:pt idx="94">
                  <c:v>0.18121115959275419</c:v>
                </c:pt>
                <c:pt idx="95">
                  <c:v>0.17902948565384108</c:v>
                </c:pt>
                <c:pt idx="96">
                  <c:v>0.17717836837233902</c:v>
                </c:pt>
                <c:pt idx="97">
                  <c:v>0.17813698267883116</c:v>
                </c:pt>
                <c:pt idx="98">
                  <c:v>0.17195557318524396</c:v>
                </c:pt>
                <c:pt idx="99">
                  <c:v>0.17327779981488828</c:v>
                </c:pt>
                <c:pt idx="100">
                  <c:v>0.16858389527965092</c:v>
                </c:pt>
                <c:pt idx="101">
                  <c:v>0.17122834853893956</c:v>
                </c:pt>
                <c:pt idx="102">
                  <c:v>0.16921195292873198</c:v>
                </c:pt>
                <c:pt idx="103">
                  <c:v>0.16663361100092555</c:v>
                </c:pt>
                <c:pt idx="104">
                  <c:v>0.16256776411476928</c:v>
                </c:pt>
                <c:pt idx="105">
                  <c:v>0.16798889329631098</c:v>
                </c:pt>
                <c:pt idx="106">
                  <c:v>0.15291550971836573</c:v>
                </c:pt>
                <c:pt idx="107">
                  <c:v>0.15023800079333599</c:v>
                </c:pt>
                <c:pt idx="108">
                  <c:v>0.14792410419145841</c:v>
                </c:pt>
                <c:pt idx="109">
                  <c:v>0.15522940632024329</c:v>
                </c:pt>
                <c:pt idx="110">
                  <c:v>0.14617215390717969</c:v>
                </c:pt>
                <c:pt idx="111">
                  <c:v>0.10303451011503371</c:v>
                </c:pt>
                <c:pt idx="112">
                  <c:v>9.9728943540922918E-2</c:v>
                </c:pt>
                <c:pt idx="113">
                  <c:v>0.10052227951870951</c:v>
                </c:pt>
                <c:pt idx="114">
                  <c:v>9.824143858257306E-2</c:v>
                </c:pt>
                <c:pt idx="115">
                  <c:v>7.9432764775882583E-2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23C-4D64-8D68-20D5DC49B974}"/>
            </c:ext>
          </c:extLst>
        </c:ser>
        <c:ser>
          <c:idx val="9"/>
          <c:order val="7"/>
          <c:tx>
            <c:strRef>
              <c:f>'[Chart in Microsoft Word]LR+PUP+WS'!$F$77</c:f>
              <c:strCache>
                <c:ptCount val="1"/>
                <c:pt idx="0">
                  <c:v>Donegal</c:v>
                </c:pt>
              </c:strCache>
            </c:strRef>
          </c:tx>
          <c:spPr>
            <a:ln w="19050" cap="rnd">
              <a:solidFill>
                <a:srgbClr val="009FE3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Word]LR+PUP+WS'!$G$1:$DR$1</c:f>
              <c:strCache>
                <c:ptCount val="116"/>
                <c:pt idx="0">
                  <c:v>2020W12</c:v>
                </c:pt>
                <c:pt idx="1">
                  <c:v>2020W13</c:v>
                </c:pt>
                <c:pt idx="2">
                  <c:v>2020W14</c:v>
                </c:pt>
                <c:pt idx="3">
                  <c:v>2020W15</c:v>
                </c:pt>
                <c:pt idx="4">
                  <c:v>2020W16</c:v>
                </c:pt>
                <c:pt idx="5">
                  <c:v>2020W17</c:v>
                </c:pt>
                <c:pt idx="6">
                  <c:v>2020W18</c:v>
                </c:pt>
                <c:pt idx="7">
                  <c:v>2020W19</c:v>
                </c:pt>
                <c:pt idx="8">
                  <c:v>2020W20</c:v>
                </c:pt>
                <c:pt idx="9">
                  <c:v>2020W21</c:v>
                </c:pt>
                <c:pt idx="10">
                  <c:v>2020W22</c:v>
                </c:pt>
                <c:pt idx="11">
                  <c:v>2020W23</c:v>
                </c:pt>
                <c:pt idx="12">
                  <c:v>2020W24</c:v>
                </c:pt>
                <c:pt idx="13">
                  <c:v>2020W25</c:v>
                </c:pt>
                <c:pt idx="14">
                  <c:v>2020W26</c:v>
                </c:pt>
                <c:pt idx="15">
                  <c:v>2020W27</c:v>
                </c:pt>
                <c:pt idx="16">
                  <c:v>2020W28</c:v>
                </c:pt>
                <c:pt idx="17">
                  <c:v>2020W29</c:v>
                </c:pt>
                <c:pt idx="18">
                  <c:v>2020W30</c:v>
                </c:pt>
                <c:pt idx="19">
                  <c:v>2020W31</c:v>
                </c:pt>
                <c:pt idx="20">
                  <c:v>2020W32</c:v>
                </c:pt>
                <c:pt idx="21">
                  <c:v>2020W33</c:v>
                </c:pt>
                <c:pt idx="22">
                  <c:v>2020W34</c:v>
                </c:pt>
                <c:pt idx="23">
                  <c:v>2020W35</c:v>
                </c:pt>
                <c:pt idx="24">
                  <c:v>2020W36</c:v>
                </c:pt>
                <c:pt idx="25">
                  <c:v>2020W37</c:v>
                </c:pt>
                <c:pt idx="26">
                  <c:v>2020W38</c:v>
                </c:pt>
                <c:pt idx="27">
                  <c:v>2020W39</c:v>
                </c:pt>
                <c:pt idx="28">
                  <c:v>2020W40</c:v>
                </c:pt>
                <c:pt idx="29">
                  <c:v>2020W41</c:v>
                </c:pt>
                <c:pt idx="30">
                  <c:v>2020W42</c:v>
                </c:pt>
                <c:pt idx="31">
                  <c:v>2020W43</c:v>
                </c:pt>
                <c:pt idx="32">
                  <c:v>2020W44</c:v>
                </c:pt>
                <c:pt idx="33">
                  <c:v>2020W45</c:v>
                </c:pt>
                <c:pt idx="34">
                  <c:v>2020W46</c:v>
                </c:pt>
                <c:pt idx="35">
                  <c:v>2020W47</c:v>
                </c:pt>
                <c:pt idx="36">
                  <c:v>2020W48</c:v>
                </c:pt>
                <c:pt idx="37">
                  <c:v>2020W49</c:v>
                </c:pt>
                <c:pt idx="38">
                  <c:v>2020W50</c:v>
                </c:pt>
                <c:pt idx="39">
                  <c:v>2020W51</c:v>
                </c:pt>
                <c:pt idx="40">
                  <c:v>2020W52</c:v>
                </c:pt>
                <c:pt idx="41">
                  <c:v>2021WK1</c:v>
                </c:pt>
                <c:pt idx="42">
                  <c:v>2021WK2</c:v>
                </c:pt>
                <c:pt idx="43">
                  <c:v>2021WK3</c:v>
                </c:pt>
                <c:pt idx="44">
                  <c:v>2021WK4</c:v>
                </c:pt>
                <c:pt idx="45">
                  <c:v>2021WK5</c:v>
                </c:pt>
                <c:pt idx="46">
                  <c:v>2021WK6</c:v>
                </c:pt>
                <c:pt idx="47">
                  <c:v>2021WK7</c:v>
                </c:pt>
                <c:pt idx="48">
                  <c:v>2021WK8</c:v>
                </c:pt>
                <c:pt idx="49">
                  <c:v>2021WK9</c:v>
                </c:pt>
                <c:pt idx="50">
                  <c:v>2021WK10</c:v>
                </c:pt>
                <c:pt idx="51">
                  <c:v>2021WK11</c:v>
                </c:pt>
                <c:pt idx="52">
                  <c:v>2021WK12</c:v>
                </c:pt>
                <c:pt idx="53">
                  <c:v>2021WK13</c:v>
                </c:pt>
                <c:pt idx="54">
                  <c:v>2021WK14</c:v>
                </c:pt>
                <c:pt idx="55">
                  <c:v>2021WK15</c:v>
                </c:pt>
                <c:pt idx="56">
                  <c:v>2021WK16</c:v>
                </c:pt>
                <c:pt idx="57">
                  <c:v>2021WK17</c:v>
                </c:pt>
                <c:pt idx="58">
                  <c:v>2021WK18</c:v>
                </c:pt>
                <c:pt idx="59">
                  <c:v>2021WK19</c:v>
                </c:pt>
                <c:pt idx="60">
                  <c:v>2021WK20</c:v>
                </c:pt>
                <c:pt idx="61">
                  <c:v>2021WK21</c:v>
                </c:pt>
                <c:pt idx="62">
                  <c:v>2021WK22</c:v>
                </c:pt>
                <c:pt idx="63">
                  <c:v>2021WK23</c:v>
                </c:pt>
                <c:pt idx="64">
                  <c:v>2021WK24</c:v>
                </c:pt>
                <c:pt idx="65">
                  <c:v>2021WK25</c:v>
                </c:pt>
                <c:pt idx="66">
                  <c:v>2021WK26</c:v>
                </c:pt>
                <c:pt idx="67">
                  <c:v>2021WK27</c:v>
                </c:pt>
                <c:pt idx="68">
                  <c:v>2021WK28</c:v>
                </c:pt>
                <c:pt idx="69">
                  <c:v>2021WK29</c:v>
                </c:pt>
                <c:pt idx="70">
                  <c:v>2021WK30</c:v>
                </c:pt>
                <c:pt idx="71">
                  <c:v>2021WK31</c:v>
                </c:pt>
                <c:pt idx="72">
                  <c:v>2021WK32</c:v>
                </c:pt>
                <c:pt idx="73">
                  <c:v>2021WK33</c:v>
                </c:pt>
                <c:pt idx="74">
                  <c:v>2021WK34</c:v>
                </c:pt>
                <c:pt idx="75">
                  <c:v>2021WK35</c:v>
                </c:pt>
                <c:pt idx="76">
                  <c:v>2021WK36</c:v>
                </c:pt>
                <c:pt idx="77">
                  <c:v>2021WK37</c:v>
                </c:pt>
                <c:pt idx="78">
                  <c:v>2021WK38</c:v>
                </c:pt>
                <c:pt idx="79">
                  <c:v>2021WK39</c:v>
                </c:pt>
                <c:pt idx="80">
                  <c:v>2021WK40</c:v>
                </c:pt>
                <c:pt idx="81">
                  <c:v>2021WK41</c:v>
                </c:pt>
                <c:pt idx="82">
                  <c:v>2021WK42</c:v>
                </c:pt>
                <c:pt idx="83">
                  <c:v>2021WK43</c:v>
                </c:pt>
                <c:pt idx="84">
                  <c:v>2021WK44</c:v>
                </c:pt>
                <c:pt idx="85">
                  <c:v>2021WK45</c:v>
                </c:pt>
                <c:pt idx="86">
                  <c:v>2021WK46</c:v>
                </c:pt>
                <c:pt idx="87">
                  <c:v>2021WK47</c:v>
                </c:pt>
                <c:pt idx="88">
                  <c:v>2021WK48</c:v>
                </c:pt>
                <c:pt idx="89">
                  <c:v>2021WK49</c:v>
                </c:pt>
                <c:pt idx="90">
                  <c:v>2021WK50</c:v>
                </c:pt>
                <c:pt idx="91">
                  <c:v>2021WK51</c:v>
                </c:pt>
                <c:pt idx="92">
                  <c:v>2021WK52</c:v>
                </c:pt>
                <c:pt idx="93">
                  <c:v>2022WK1</c:v>
                </c:pt>
                <c:pt idx="94">
                  <c:v>2022WK2</c:v>
                </c:pt>
                <c:pt idx="95">
                  <c:v>2022WK3</c:v>
                </c:pt>
                <c:pt idx="96">
                  <c:v>2022WK4</c:v>
                </c:pt>
                <c:pt idx="97">
                  <c:v>2022WK5</c:v>
                </c:pt>
                <c:pt idx="98">
                  <c:v>2022WK6</c:v>
                </c:pt>
                <c:pt idx="99">
                  <c:v>2022WK7</c:v>
                </c:pt>
                <c:pt idx="100">
                  <c:v>2022WK8</c:v>
                </c:pt>
                <c:pt idx="101">
                  <c:v>2022WK9</c:v>
                </c:pt>
                <c:pt idx="102">
                  <c:v>2022WK10</c:v>
                </c:pt>
                <c:pt idx="103">
                  <c:v>2022WK11</c:v>
                </c:pt>
                <c:pt idx="104">
                  <c:v>2022WK12</c:v>
                </c:pt>
                <c:pt idx="105">
                  <c:v>2022WK13</c:v>
                </c:pt>
                <c:pt idx="106">
                  <c:v>2022WK14</c:v>
                </c:pt>
                <c:pt idx="107">
                  <c:v>2022WK15</c:v>
                </c:pt>
                <c:pt idx="108">
                  <c:v>2022WK16</c:v>
                </c:pt>
                <c:pt idx="109">
                  <c:v>2022WK17</c:v>
                </c:pt>
                <c:pt idx="110">
                  <c:v>2022WK18</c:v>
                </c:pt>
                <c:pt idx="111">
                  <c:v>2022WK19</c:v>
                </c:pt>
                <c:pt idx="112">
                  <c:v>2022WK20</c:v>
                </c:pt>
                <c:pt idx="113">
                  <c:v>2022WK21</c:v>
                </c:pt>
                <c:pt idx="114">
                  <c:v>2022WK22</c:v>
                </c:pt>
                <c:pt idx="115">
                  <c:v>2022WK23</c:v>
                </c:pt>
              </c:strCache>
            </c:strRef>
          </c:cat>
          <c:val>
            <c:numRef>
              <c:f>'[Chart in Microsoft Word]LR+PUP+WS'!$G$77:$DR$77</c:f>
              <c:numCache>
                <c:formatCode>0.0%</c:formatCode>
                <c:ptCount val="116"/>
                <c:pt idx="0">
                  <c:v>0.26717428563400858</c:v>
                </c:pt>
                <c:pt idx="1">
                  <c:v>0.35840521480149479</c:v>
                </c:pt>
                <c:pt idx="2">
                  <c:v>0.47880082043213174</c:v>
                </c:pt>
                <c:pt idx="3">
                  <c:v>0.51253125790227871</c:v>
                </c:pt>
                <c:pt idx="4">
                  <c:v>0.52725408108791549</c:v>
                </c:pt>
                <c:pt idx="5">
                  <c:v>0.53412379534151888</c:v>
                </c:pt>
                <c:pt idx="6">
                  <c:v>0.53908291421988708</c:v>
                </c:pt>
                <c:pt idx="7">
                  <c:v>0.53461549268073394</c:v>
                </c:pt>
                <c:pt idx="8">
                  <c:v>0.53484026860723222</c:v>
                </c:pt>
                <c:pt idx="9">
                  <c:v>0.53509314152454268</c:v>
                </c:pt>
                <c:pt idx="10">
                  <c:v>0.51725155235874243</c:v>
                </c:pt>
                <c:pt idx="11">
                  <c:v>0.50220561377876427</c:v>
                </c:pt>
                <c:pt idx="12">
                  <c:v>0.49473181422269674</c:v>
                </c:pt>
                <c:pt idx="13">
                  <c:v>0.4830153690539743</c:v>
                </c:pt>
                <c:pt idx="14">
                  <c:v>0.47152369981175019</c:v>
                </c:pt>
                <c:pt idx="15">
                  <c:v>0.46278553566912983</c:v>
                </c:pt>
                <c:pt idx="16">
                  <c:v>0.44376387288921354</c:v>
                </c:pt>
                <c:pt idx="17">
                  <c:v>0.43310106487595179</c:v>
                </c:pt>
                <c:pt idx="18">
                  <c:v>0.42366047596302436</c:v>
                </c:pt>
                <c:pt idx="19">
                  <c:v>0.42072434042314066</c:v>
                </c:pt>
                <c:pt idx="20">
                  <c:v>0.41561068809530499</c:v>
                </c:pt>
                <c:pt idx="21">
                  <c:v>0.40296704222977719</c:v>
                </c:pt>
                <c:pt idx="22">
                  <c:v>0.40108454384535414</c:v>
                </c:pt>
                <c:pt idx="23">
                  <c:v>0.39445365401365512</c:v>
                </c:pt>
                <c:pt idx="24">
                  <c:v>0.35140906408923606</c:v>
                </c:pt>
                <c:pt idx="25">
                  <c:v>0.34403360400101152</c:v>
                </c:pt>
                <c:pt idx="26">
                  <c:v>0.34168750526818575</c:v>
                </c:pt>
                <c:pt idx="27">
                  <c:v>0.34399145851479307</c:v>
                </c:pt>
                <c:pt idx="28">
                  <c:v>0.35659295889410242</c:v>
                </c:pt>
                <c:pt idx="29">
                  <c:v>0.35600292208704448</c:v>
                </c:pt>
                <c:pt idx="30">
                  <c:v>0.36091989547919417</c:v>
                </c:pt>
                <c:pt idx="31">
                  <c:v>0.37939366693827092</c:v>
                </c:pt>
                <c:pt idx="32">
                  <c:v>0.38509735607316459</c:v>
                </c:pt>
                <c:pt idx="33">
                  <c:v>0.38648815711837264</c:v>
                </c:pt>
                <c:pt idx="34">
                  <c:v>0.38657244809080948</c:v>
                </c:pt>
                <c:pt idx="35">
                  <c:v>0.38488662864207246</c:v>
                </c:pt>
                <c:pt idx="36">
                  <c:v>0.38313056671630469</c:v>
                </c:pt>
                <c:pt idx="37">
                  <c:v>0.38127616532269393</c:v>
                </c:pt>
                <c:pt idx="38">
                  <c:v>0.3689837318423197</c:v>
                </c:pt>
                <c:pt idx="39">
                  <c:v>0.36455845578938495</c:v>
                </c:pt>
                <c:pt idx="40">
                  <c:v>0.37779213846197074</c:v>
                </c:pt>
                <c:pt idx="41">
                  <c:v>0.38907308027310278</c:v>
                </c:pt>
                <c:pt idx="42">
                  <c:v>0.4102020173639403</c:v>
                </c:pt>
                <c:pt idx="43">
                  <c:v>0.43947908179034023</c:v>
                </c:pt>
                <c:pt idx="44">
                  <c:v>0.44533730437470148</c:v>
                </c:pt>
                <c:pt idx="45">
                  <c:v>0.44630665055772528</c:v>
                </c:pt>
                <c:pt idx="46">
                  <c:v>0.44772554859374564</c:v>
                </c:pt>
                <c:pt idx="47">
                  <c:v>0.4456744682644489</c:v>
                </c:pt>
                <c:pt idx="48">
                  <c:v>0.44485965553089263</c:v>
                </c:pt>
                <c:pt idx="49">
                  <c:v>0.44353909696271532</c:v>
                </c:pt>
                <c:pt idx="50">
                  <c:v>0.43936669382709109</c:v>
                </c:pt>
                <c:pt idx="51">
                  <c:v>0.43332584080245007</c:v>
                </c:pt>
                <c:pt idx="52">
                  <c:v>0.42989800792335142</c:v>
                </c:pt>
                <c:pt idx="53">
                  <c:v>0.42662470849372031</c:v>
                </c:pt>
                <c:pt idx="54">
                  <c:v>0.42295805119271723</c:v>
                </c:pt>
                <c:pt idx="55">
                  <c:v>0.41746508948891575</c:v>
                </c:pt>
                <c:pt idx="56">
                  <c:v>0.41482397235256102</c:v>
                </c:pt>
                <c:pt idx="57">
                  <c:v>0.40594532325587929</c:v>
                </c:pt>
                <c:pt idx="58">
                  <c:v>0.39701048017757296</c:v>
                </c:pt>
                <c:pt idx="59">
                  <c:v>0.38997218397909583</c:v>
                </c:pt>
                <c:pt idx="60">
                  <c:v>0.38401562192689165</c:v>
                </c:pt>
                <c:pt idx="61">
                  <c:v>0.3737742687758141</c:v>
                </c:pt>
                <c:pt idx="62">
                  <c:v>0.36718552443033353</c:v>
                </c:pt>
                <c:pt idx="63">
                  <c:v>0.35881262116827289</c:v>
                </c:pt>
                <c:pt idx="64">
                  <c:v>0.35791351746227978</c:v>
                </c:pt>
                <c:pt idx="65">
                  <c:v>0.35559551572026638</c:v>
                </c:pt>
                <c:pt idx="66">
                  <c:v>0.35400803573937234</c:v>
                </c:pt>
                <c:pt idx="67">
                  <c:v>0.35011660251187099</c:v>
                </c:pt>
                <c:pt idx="68">
                  <c:v>0.34477817425753704</c:v>
                </c:pt>
                <c:pt idx="69">
                  <c:v>0.34437076789075888</c:v>
                </c:pt>
                <c:pt idx="70">
                  <c:v>0.33907448512264338</c:v>
                </c:pt>
                <c:pt idx="71">
                  <c:v>0.32641679076170943</c:v>
                </c:pt>
                <c:pt idx="72">
                  <c:v>0.31884465173779886</c:v>
                </c:pt>
                <c:pt idx="73">
                  <c:v>0.31777696608693207</c:v>
                </c:pt>
                <c:pt idx="74">
                  <c:v>0.31509370346435894</c:v>
                </c:pt>
                <c:pt idx="75">
                  <c:v>0.31144109465876207</c:v>
                </c:pt>
                <c:pt idx="76">
                  <c:v>0.30221123317692677</c:v>
                </c:pt>
                <c:pt idx="77">
                  <c:v>0.28675788823017057</c:v>
                </c:pt>
                <c:pt idx="78">
                  <c:v>0.28154589643449185</c:v>
                </c:pt>
                <c:pt idx="79">
                  <c:v>0.27622151667556405</c:v>
                </c:pt>
                <c:pt idx="80">
                  <c:v>0.26922536596330532</c:v>
                </c:pt>
                <c:pt idx="81">
                  <c:v>0.26325475541569499</c:v>
                </c:pt>
                <c:pt idx="82">
                  <c:v>0.26055744429771571</c:v>
                </c:pt>
                <c:pt idx="83">
                  <c:v>0.25948975864684892</c:v>
                </c:pt>
                <c:pt idx="84">
                  <c:v>0.25660981708858982</c:v>
                </c:pt>
                <c:pt idx="85">
                  <c:v>0.25663791407940212</c:v>
                </c:pt>
                <c:pt idx="86">
                  <c:v>0.24662133685482285</c:v>
                </c:pt>
                <c:pt idx="87">
                  <c:v>0.2448652749290551</c:v>
                </c:pt>
                <c:pt idx="88">
                  <c:v>0.24350257087465932</c:v>
                </c:pt>
                <c:pt idx="89">
                  <c:v>0.2429265825630075</c:v>
                </c:pt>
                <c:pt idx="90">
                  <c:v>0.24434548059902783</c:v>
                </c:pt>
                <c:pt idx="91">
                  <c:v>0.24570818465342362</c:v>
                </c:pt>
                <c:pt idx="92">
                  <c:v>0.24937484195442669</c:v>
                </c:pt>
                <c:pt idx="93">
                  <c:v>0.24126886010508275</c:v>
                </c:pt>
                <c:pt idx="94">
                  <c:v>0.24847573824843358</c:v>
                </c:pt>
                <c:pt idx="95">
                  <c:v>0.24562389368098678</c:v>
                </c:pt>
                <c:pt idx="96">
                  <c:v>0.24471074147958755</c:v>
                </c:pt>
                <c:pt idx="97">
                  <c:v>0.24393807423224972</c:v>
                </c:pt>
                <c:pt idx="98">
                  <c:v>0.24143744204995646</c:v>
                </c:pt>
                <c:pt idx="99">
                  <c:v>0.23805175465707623</c:v>
                </c:pt>
                <c:pt idx="100">
                  <c:v>0.23682953555674188</c:v>
                </c:pt>
                <c:pt idx="101">
                  <c:v>0.23548087999775225</c:v>
                </c:pt>
                <c:pt idx="102">
                  <c:v>0.23472226124582057</c:v>
                </c:pt>
                <c:pt idx="103">
                  <c:v>0.23139276783456492</c:v>
                </c:pt>
                <c:pt idx="104">
                  <c:v>0.23136467084375265</c:v>
                </c:pt>
                <c:pt idx="105">
                  <c:v>0.23397769098929505</c:v>
                </c:pt>
                <c:pt idx="106">
                  <c:v>0.2184119580792897</c:v>
                </c:pt>
                <c:pt idx="107">
                  <c:v>0.21664184765811581</c:v>
                </c:pt>
                <c:pt idx="108">
                  <c:v>0.21709139951111237</c:v>
                </c:pt>
                <c:pt idx="109">
                  <c:v>0.22147453007782866</c:v>
                </c:pt>
                <c:pt idx="110">
                  <c:v>0.21683852659380182</c:v>
                </c:pt>
                <c:pt idx="111">
                  <c:v>0.15683740271416932</c:v>
                </c:pt>
                <c:pt idx="112">
                  <c:v>0.15650023882442191</c:v>
                </c:pt>
                <c:pt idx="113">
                  <c:v>0.15395746115591019</c:v>
                </c:pt>
                <c:pt idx="114">
                  <c:v>0.15236998117501616</c:v>
                </c:pt>
                <c:pt idx="115">
                  <c:v>0.13208395380854709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23C-4D64-8D68-20D5DC49B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4500000"/>
        <c:axId val="1944503328"/>
      </c:lineChart>
      <c:catAx>
        <c:axId val="19445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944503328"/>
        <c:crosses val="autoZero"/>
        <c:auto val="1"/>
        <c:lblAlgn val="ctr"/>
        <c:lblOffset val="100"/>
        <c:noMultiLvlLbl val="0"/>
      </c:catAx>
      <c:valAx>
        <c:axId val="1944503328"/>
        <c:scaling>
          <c:orientation val="minMax"/>
          <c:max val="0.57000000000000006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20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%</a:t>
                </a:r>
                <a:r>
                  <a:rPr lang="en-IE" sz="1200" baseline="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of Labour Force </a:t>
                </a:r>
                <a:endParaRPr lang="en-IE" sz="12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c:rich>
          </c:tx>
          <c:layout>
            <c:manualLayout>
              <c:xMode val="edge"/>
              <c:yMode val="edge"/>
              <c:x val="1.056831802458095E-2"/>
              <c:y val="0.219803225366553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in"/>
        <c:minorTickMark val="out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9445000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720718289366837"/>
          <c:w val="1"/>
          <c:h val="0.11248522493517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0"/>
      </a:srgb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383015595771"/>
          <c:y val="0.10383473869069693"/>
          <c:w val="0.82394039694621868"/>
          <c:h val="0.7474727600809422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1620628986261598E-2"/>
                  <c:y val="-2.3286102491192204E-2"/>
                </c:manualLayout>
              </c:layout>
              <c:tx>
                <c:rich>
                  <a:bodyPr/>
                  <a:lstStyle/>
                  <a:p>
                    <a:fld id="{11812025-EAE9-40FD-A721-62CFB7AC4308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A13-4245-82ED-0B69AFFE1764}"/>
                </c:ext>
              </c:extLst>
            </c:dLbl>
            <c:dLbl>
              <c:idx val="1"/>
              <c:layout>
                <c:manualLayout>
                  <c:x val="4.2572091310137948E-4"/>
                  <c:y val="-4.867784802018843E-2"/>
                </c:manualLayout>
              </c:layout>
              <c:tx>
                <c:rich>
                  <a:bodyPr/>
                  <a:lstStyle/>
                  <a:p>
                    <a:fld id="{30E7F8D7-AA21-4E0E-9848-452356BE85EA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A13-4245-82ED-0B69AFFE1764}"/>
                </c:ext>
              </c:extLst>
            </c:dLbl>
            <c:dLbl>
              <c:idx val="2"/>
              <c:layout>
                <c:manualLayout>
                  <c:x val="-8.290308001905557E-3"/>
                  <c:y val="3.2882979483880191E-3"/>
                </c:manualLayout>
              </c:layout>
              <c:tx>
                <c:rich>
                  <a:bodyPr/>
                  <a:lstStyle/>
                  <a:p>
                    <a:fld id="{DA92BFB4-B9A2-46B0-A604-27DE94FDB650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A13-4245-82ED-0B69AFFE1764}"/>
                </c:ext>
              </c:extLst>
            </c:dLbl>
            <c:dLbl>
              <c:idx val="3"/>
              <c:layout>
                <c:manualLayout>
                  <c:x val="-1.137098255784392E-2"/>
                  <c:y val="-5.5735489361910119E-2"/>
                </c:manualLayout>
              </c:layout>
              <c:tx>
                <c:rich>
                  <a:bodyPr/>
                  <a:lstStyle/>
                  <a:p>
                    <a:fld id="{2F7A29D5-346E-47B1-9122-58E1D5191533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A13-4245-82ED-0B69AFFE1764}"/>
                </c:ext>
              </c:extLst>
            </c:dLbl>
            <c:dLbl>
              <c:idx val="4"/>
              <c:layout>
                <c:manualLayout>
                  <c:x val="-1.8567313598284219E-2"/>
                  <c:y val="-1.9509223669635423E-2"/>
                </c:manualLayout>
              </c:layout>
              <c:tx>
                <c:rich>
                  <a:bodyPr/>
                  <a:lstStyle/>
                  <a:p>
                    <a:fld id="{BA059A92-FEE9-407B-83E5-8AB5748F25AE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A13-4245-82ED-0B69AFFE1764}"/>
                </c:ext>
              </c:extLst>
            </c:dLbl>
            <c:dLbl>
              <c:idx val="5"/>
              <c:layout>
                <c:manualLayout>
                  <c:x val="-2.9533303227559871E-2"/>
                  <c:y val="-2.0691878580219418E-2"/>
                </c:manualLayout>
              </c:layout>
              <c:tx>
                <c:rich>
                  <a:bodyPr/>
                  <a:lstStyle/>
                  <a:p>
                    <a:fld id="{4585558A-9C13-46AB-AABC-9945E690C69F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A13-4245-82ED-0B69AFFE1764}"/>
                </c:ext>
              </c:extLst>
            </c:dLbl>
            <c:dLbl>
              <c:idx val="6"/>
              <c:layout>
                <c:manualLayout>
                  <c:x val="-5.4282871084514725E-2"/>
                  <c:y val="-2.0218775883941373E-2"/>
                </c:manualLayout>
              </c:layout>
              <c:tx>
                <c:rich>
                  <a:bodyPr/>
                  <a:lstStyle/>
                  <a:p>
                    <a:fld id="{785F9217-DB1E-460D-BED4-D172B73E3BAF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A13-4245-82ED-0B69AFFE176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F21A888-BAF6-493E-9931-BB33936A329E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A13-4245-82ED-0B69AFFE176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1D5C5CC-0593-471E-9D55-DF205CBFE2CA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A13-4245-82ED-0B69AFFE1764}"/>
                </c:ext>
              </c:extLst>
            </c:dLbl>
            <c:dLbl>
              <c:idx val="9"/>
              <c:layout>
                <c:manualLayout>
                  <c:x val="-1.1675524484444533E-2"/>
                  <c:y val="2.2221672339622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A60A0E-ABAC-4857-A9FF-EC194C536369}" type="CELLRANGE">
                      <a:rPr lang="en-US"/>
                      <a:pPr>
                        <a:defRPr/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514397356880798E-2"/>
                      <c:h val="3.634011175651034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A13-4245-82ED-0B69AFFE1764}"/>
                </c:ext>
              </c:extLst>
            </c:dLbl>
            <c:dLbl>
              <c:idx val="10"/>
              <c:layout>
                <c:manualLayout>
                  <c:x val="-4.0052697598149445E-2"/>
                  <c:y val="-3.598200333187692E-2"/>
                </c:manualLayout>
              </c:layout>
              <c:tx>
                <c:rich>
                  <a:bodyPr/>
                  <a:lstStyle/>
                  <a:p>
                    <a:fld id="{5A1A7893-886B-4F59-AA3B-C7A66BC12040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9A13-4245-82ED-0B69AFFE1764}"/>
                </c:ext>
              </c:extLst>
            </c:dLbl>
            <c:dLbl>
              <c:idx val="11"/>
              <c:layout>
                <c:manualLayout>
                  <c:x val="-3.4012496671564023E-2"/>
                  <c:y val="2.6109240491969686E-2"/>
                </c:manualLayout>
              </c:layout>
              <c:tx>
                <c:rich>
                  <a:bodyPr/>
                  <a:lstStyle/>
                  <a:p>
                    <a:fld id="{F92756F8-CFA1-4B4D-9D69-C8E5B40EBD7A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A13-4245-82ED-0B69AFFE1764}"/>
                </c:ext>
              </c:extLst>
            </c:dLbl>
            <c:dLbl>
              <c:idx val="12"/>
              <c:layout>
                <c:manualLayout>
                  <c:x val="-3.2434866737662315E-3"/>
                  <c:y val="-2.0218775883941373E-2"/>
                </c:manualLayout>
              </c:layout>
              <c:tx>
                <c:rich>
                  <a:bodyPr/>
                  <a:lstStyle/>
                  <a:p>
                    <a:fld id="{B76163A5-E07C-4E72-B649-61246F4961AB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9A13-4245-82ED-0B69AFFE1764}"/>
                </c:ext>
              </c:extLst>
            </c:dLbl>
            <c:dLbl>
              <c:idx val="13"/>
              <c:layout>
                <c:manualLayout>
                  <c:x val="-6.3241101470763051E-3"/>
                  <c:y val="0"/>
                </c:manualLayout>
              </c:layout>
              <c:tx>
                <c:rich>
                  <a:bodyPr/>
                  <a:lstStyle/>
                  <a:p>
                    <a:fld id="{21B2BEFC-4A69-457B-906C-3646A2998E8F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A13-4245-82ED-0B69AFFE1764}"/>
                </c:ext>
              </c:extLst>
            </c:dLbl>
            <c:dLbl>
              <c:idx val="14"/>
              <c:layout>
                <c:manualLayout>
                  <c:x val="-1.8972330441228685E-2"/>
                  <c:y val="-2.7986002591459766E-2"/>
                </c:manualLayout>
              </c:layout>
              <c:tx>
                <c:rich>
                  <a:bodyPr/>
                  <a:lstStyle/>
                  <a:p>
                    <a:fld id="{7E87A894-D28C-4829-8AED-44CD84369ECA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9A13-4245-82ED-0B69AFFE1764}"/>
                </c:ext>
              </c:extLst>
            </c:dLbl>
            <c:dLbl>
              <c:idx val="15"/>
              <c:layout>
                <c:manualLayout>
                  <c:x val="-5.3836245024619436E-2"/>
                  <c:y val="-2.1874533490803417E-2"/>
                </c:manualLayout>
              </c:layout>
              <c:tx>
                <c:rich>
                  <a:bodyPr/>
                  <a:lstStyle/>
                  <a:p>
                    <a:fld id="{6086EF5D-E9AC-43BB-ACA7-B83086D78514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9A13-4245-82ED-0B69AFFE1764}"/>
                </c:ext>
              </c:extLst>
            </c:dLbl>
            <c:dLbl>
              <c:idx val="16"/>
              <c:layout>
                <c:manualLayout>
                  <c:x val="-5.2275091180986742E-2"/>
                  <c:y val="-2.1638083972775564E-2"/>
                </c:manualLayout>
              </c:layout>
              <c:tx>
                <c:rich>
                  <a:bodyPr/>
                  <a:lstStyle/>
                  <a:p>
                    <a:fld id="{AB976D71-8D5D-44D2-B031-AE9DA755DBFA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9A13-4245-82ED-0B69AFFE1764}"/>
                </c:ext>
              </c:extLst>
            </c:dLbl>
            <c:dLbl>
              <c:idx val="17"/>
              <c:layout>
                <c:manualLayout>
                  <c:x val="-2.1243172387915277E-2"/>
                  <c:y val="-3.0336004744468584E-2"/>
                </c:manualLayout>
              </c:layout>
              <c:tx>
                <c:rich>
                  <a:bodyPr/>
                  <a:lstStyle/>
                  <a:p>
                    <a:fld id="{424AF576-BA93-44D3-B681-D68C59228F0D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9A13-4245-82ED-0B69AFFE1764}"/>
                </c:ext>
              </c:extLst>
            </c:dLbl>
            <c:dLbl>
              <c:idx val="18"/>
              <c:layout>
                <c:manualLayout>
                  <c:x val="-1.0937997992042934E-3"/>
                  <c:y val="3.2693575477191178E-2"/>
                </c:manualLayout>
              </c:layout>
              <c:tx>
                <c:rich>
                  <a:bodyPr/>
                  <a:lstStyle/>
                  <a:p>
                    <a:fld id="{7B4F7E01-903E-4D60-BF66-659DF83BB287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9A13-4245-82ED-0B69AFFE1764}"/>
                </c:ext>
              </c:extLst>
            </c:dLbl>
            <c:dLbl>
              <c:idx val="19"/>
              <c:layout>
                <c:manualLayout>
                  <c:x val="-6.3241101470762243E-2"/>
                  <c:y val="2.7986002591459766E-2"/>
                </c:manualLayout>
              </c:layout>
              <c:tx>
                <c:rich>
                  <a:bodyPr/>
                  <a:lstStyle/>
                  <a:p>
                    <a:fld id="{8D27C82D-9011-40EF-B3D1-5C7A9DE8F54C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9A13-4245-82ED-0B69AFFE1764}"/>
                </c:ext>
              </c:extLst>
            </c:dLbl>
            <c:dLbl>
              <c:idx val="20"/>
              <c:layout>
                <c:manualLayout>
                  <c:x val="-6.241018980633161E-2"/>
                  <c:y val="2.19891941959279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15AEF6-EB5D-404B-B418-A2BCF8AD900E}" type="CELLRANGE">
                      <a:rPr lang="en-US"/>
                      <a:pPr>
                        <a:defRPr/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64490482223271E-2"/>
                      <c:h val="7.902057355199108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9A13-4245-82ED-0B69AFFE1764}"/>
                </c:ext>
              </c:extLst>
            </c:dLbl>
            <c:dLbl>
              <c:idx val="21"/>
              <c:layout>
                <c:manualLayout>
                  <c:x val="-3.8249332142566803E-2"/>
                  <c:y val="-2.5864848225274274E-2"/>
                </c:manualLayout>
              </c:layout>
              <c:tx>
                <c:rich>
                  <a:bodyPr/>
                  <a:lstStyle/>
                  <a:p>
                    <a:fld id="{CD9E891A-7DAA-427F-9A89-1458EDA4FEFD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9A13-4245-82ED-0B69AFFE1764}"/>
                </c:ext>
              </c:extLst>
            </c:dLbl>
            <c:dLbl>
              <c:idx val="22"/>
              <c:layout>
                <c:manualLayout>
                  <c:x val="-3.8391239113600518E-2"/>
                  <c:y val="2.9633987958385701E-2"/>
                </c:manualLayout>
              </c:layout>
              <c:tx>
                <c:rich>
                  <a:bodyPr/>
                  <a:lstStyle/>
                  <a:p>
                    <a:fld id="{09BAA90C-1C3C-4ECD-837A-A90A9B7E362E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9A13-4245-82ED-0B69AFFE1764}"/>
                </c:ext>
              </c:extLst>
            </c:dLbl>
            <c:dLbl>
              <c:idx val="23"/>
              <c:layout>
                <c:manualLayout>
                  <c:x val="-2.9512514019689139E-2"/>
                  <c:y val="-5.1974004812711069E-2"/>
                </c:manualLayout>
              </c:layout>
              <c:tx>
                <c:rich>
                  <a:bodyPr/>
                  <a:lstStyle/>
                  <a:p>
                    <a:fld id="{E5B09668-D48C-4D54-8AB3-FAC49B6D2DCC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9A13-4245-82ED-0B69AFFE1764}"/>
                </c:ext>
              </c:extLst>
            </c:dLbl>
            <c:dLbl>
              <c:idx val="24"/>
              <c:layout>
                <c:manualLayout>
                  <c:x val="6.4670780256258123E-2"/>
                  <c:y val="5.76123201400204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EEBDEA-5F0B-479D-9A32-478BAFA185E5}" type="CELLRANGE">
                      <a:rPr lang="en-US"/>
                      <a:pPr>
                        <a:defRPr/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983952642401694E-2"/>
                      <c:h val="3.892659657903777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9A13-4245-82ED-0B69AFFE1764}"/>
                </c:ext>
              </c:extLst>
            </c:dLbl>
            <c:dLbl>
              <c:idx val="25"/>
              <c:layout>
                <c:manualLayout>
                  <c:x val="-1.6864293725536685E-2"/>
                  <c:y val="-4.3978004072293922E-2"/>
                </c:manualLayout>
              </c:layout>
              <c:tx>
                <c:rich>
                  <a:bodyPr/>
                  <a:lstStyle/>
                  <a:p>
                    <a:fld id="{148150A5-7E69-4FD3-9FD5-F3144425BDB6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9A13-4245-82ED-0B69AFFE1764}"/>
                </c:ext>
              </c:extLst>
            </c:dLbl>
            <c:dLbl>
              <c:idx val="26"/>
              <c:layout>
                <c:manualLayout>
                  <c:x val="-1.4360427660390742E-2"/>
                  <c:y val="1.9753412276108679E-2"/>
                </c:manualLayout>
              </c:layout>
              <c:tx>
                <c:rich>
                  <a:bodyPr/>
                  <a:lstStyle/>
                  <a:p>
                    <a:fld id="{F5B38219-3F98-4637-A2B0-8B6F08E2AD18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A13-4245-82ED-0B69AFFE17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chemeClr val="tx1">
                    <a:alpha val="93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5.8132429853045675E-2"/>
                  <c:y val="0.4219265483115651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Sheet1!$E$2:$E$28</c:f>
              <c:numCache>
                <c:formatCode>0%</c:formatCode>
                <c:ptCount val="27"/>
                <c:pt idx="0">
                  <c:v>0.15529719944372511</c:v>
                </c:pt>
                <c:pt idx="1">
                  <c:v>0.16221124605958417</c:v>
                </c:pt>
                <c:pt idx="2">
                  <c:v>0.1709270168114301</c:v>
                </c:pt>
                <c:pt idx="3">
                  <c:v>0.1525135053083097</c:v>
                </c:pt>
                <c:pt idx="4">
                  <c:v>0.19307716905424199</c:v>
                </c:pt>
                <c:pt idx="5">
                  <c:v>0.17997389817796738</c:v>
                </c:pt>
                <c:pt idx="6">
                  <c:v>0.17085530169888696</c:v>
                </c:pt>
                <c:pt idx="7">
                  <c:v>0.21016292524952049</c:v>
                </c:pt>
                <c:pt idx="8">
                  <c:v>0.16092493560990667</c:v>
                </c:pt>
                <c:pt idx="9">
                  <c:v>0.1522338975457713</c:v>
                </c:pt>
                <c:pt idx="10">
                  <c:v>0.15064637786746396</c:v>
                </c:pt>
                <c:pt idx="11">
                  <c:v>0.16721616231387243</c:v>
                </c:pt>
                <c:pt idx="12">
                  <c:v>0.1551217424386532</c:v>
                </c:pt>
                <c:pt idx="13">
                  <c:v>0.14181845401047435</c:v>
                </c:pt>
                <c:pt idx="14">
                  <c:v>0.18110486706760001</c:v>
                </c:pt>
                <c:pt idx="15">
                  <c:v>0.17234742417151211</c:v>
                </c:pt>
                <c:pt idx="16">
                  <c:v>0.17886516957767301</c:v>
                </c:pt>
                <c:pt idx="17">
                  <c:v>0.17484359298518592</c:v>
                </c:pt>
                <c:pt idx="18">
                  <c:v>0.15231857223475551</c:v>
                </c:pt>
                <c:pt idx="19">
                  <c:v>0.15580767465079476</c:v>
                </c:pt>
                <c:pt idx="20">
                  <c:v>0.16386008323731444</c:v>
                </c:pt>
                <c:pt idx="21">
                  <c:v>0.17071626336798726</c:v>
                </c:pt>
                <c:pt idx="22">
                  <c:v>0.1454364892533283</c:v>
                </c:pt>
                <c:pt idx="23">
                  <c:v>0.16046000481624945</c:v>
                </c:pt>
                <c:pt idx="24">
                  <c:v>0.16337648236110872</c:v>
                </c:pt>
                <c:pt idx="25">
                  <c:v>0.17533289728792134</c:v>
                </c:pt>
                <c:pt idx="26">
                  <c:v>0.17382448597294256</c:v>
                </c:pt>
              </c:numCache>
            </c:numRef>
          </c:xVal>
          <c:yVal>
            <c:numRef>
              <c:f>Sheet1!$F$2:$F$28</c:f>
              <c:numCache>
                <c:formatCode>0%</c:formatCode>
                <c:ptCount val="27"/>
                <c:pt idx="0">
                  <c:v>0.30796887088699798</c:v>
                </c:pt>
                <c:pt idx="1">
                  <c:v>0.29368383100068834</c:v>
                </c:pt>
                <c:pt idx="2">
                  <c:v>0.28609803881965623</c:v>
                </c:pt>
                <c:pt idx="3">
                  <c:v>0.28916583106527238</c:v>
                </c:pt>
                <c:pt idx="4">
                  <c:v>0.32173153051257003</c:v>
                </c:pt>
                <c:pt idx="5">
                  <c:v>0.28261187814748784</c:v>
                </c:pt>
                <c:pt idx="6">
                  <c:v>0.28931469014327638</c:v>
                </c:pt>
                <c:pt idx="7">
                  <c:v>0.34662376269968315</c:v>
                </c:pt>
                <c:pt idx="8">
                  <c:v>0.31461119159535994</c:v>
                </c:pt>
                <c:pt idx="9">
                  <c:v>0.29838261247975245</c:v>
                </c:pt>
                <c:pt idx="10">
                  <c:v>0.2996034703795355</c:v>
                </c:pt>
                <c:pt idx="11">
                  <c:v>0.28881206788183533</c:v>
                </c:pt>
                <c:pt idx="12">
                  <c:v>0.28566431301418671</c:v>
                </c:pt>
                <c:pt idx="13">
                  <c:v>0.28361455312417611</c:v>
                </c:pt>
                <c:pt idx="14">
                  <c:v>0.32472126716616651</c:v>
                </c:pt>
                <c:pt idx="15">
                  <c:v>0.33109119539648907</c:v>
                </c:pt>
                <c:pt idx="16">
                  <c:v>0.33046277279333164</c:v>
                </c:pt>
                <c:pt idx="17">
                  <c:v>0.30650906102000081</c:v>
                </c:pt>
                <c:pt idx="18">
                  <c:v>0.28711988641991615</c:v>
                </c:pt>
                <c:pt idx="19">
                  <c:v>0.28785003292149192</c:v>
                </c:pt>
                <c:pt idx="20">
                  <c:v>0.28567033305130374</c:v>
                </c:pt>
                <c:pt idx="21">
                  <c:v>0.29833338399843318</c:v>
                </c:pt>
                <c:pt idx="22">
                  <c:v>0.27764998739601715</c:v>
                </c:pt>
                <c:pt idx="23">
                  <c:v>0.28573308476806669</c:v>
                </c:pt>
                <c:pt idx="24">
                  <c:v>0.3039190682648984</c:v>
                </c:pt>
                <c:pt idx="25">
                  <c:v>0.34119358022126423</c:v>
                </c:pt>
                <c:pt idx="26">
                  <c:v>0.32735820340244193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Sheet1!$I$2:$I$28</c15:f>
                <c15:dlblRangeCache>
                  <c:ptCount val="27"/>
                  <c:pt idx="0">
                    <c:v>CW</c:v>
                  </c:pt>
                  <c:pt idx="1">
                    <c:v>CN</c:v>
                  </c:pt>
                  <c:pt idx="2">
                    <c:v>CE</c:v>
                  </c:pt>
                  <c:pt idx="3">
                    <c:v>C</c:v>
                  </c:pt>
                  <c:pt idx="4">
                    <c:v>DL</c:v>
                  </c:pt>
                  <c:pt idx="5">
                    <c:v>D</c:v>
                  </c:pt>
                  <c:pt idx="6">
                    <c:v>G</c:v>
                  </c:pt>
                  <c:pt idx="7">
                    <c:v>KY</c:v>
                  </c:pt>
                  <c:pt idx="8">
                    <c:v>KE</c:v>
                  </c:pt>
                  <c:pt idx="9">
                    <c:v>KK</c:v>
                  </c:pt>
                  <c:pt idx="10">
                    <c:v>LS</c:v>
                  </c:pt>
                  <c:pt idx="11">
                    <c:v>LM</c:v>
                  </c:pt>
                  <c:pt idx="12">
                    <c:v>LK</c:v>
                  </c:pt>
                  <c:pt idx="13">
                    <c:v>LD</c:v>
                  </c:pt>
                  <c:pt idx="14">
                    <c:v>LH</c:v>
                  </c:pt>
                  <c:pt idx="15">
                    <c:v>MO</c:v>
                  </c:pt>
                  <c:pt idx="16">
                    <c:v>MH</c:v>
                  </c:pt>
                  <c:pt idx="17">
                    <c:v>MN</c:v>
                  </c:pt>
                  <c:pt idx="18">
                    <c:v>OY</c:v>
                  </c:pt>
                  <c:pt idx="19">
                    <c:v>RN</c:v>
                  </c:pt>
                  <c:pt idx="20">
                    <c:v>SO</c:v>
                  </c:pt>
                  <c:pt idx="21">
                    <c:v>State</c:v>
                  </c:pt>
                  <c:pt idx="22">
                    <c:v>TN/TS</c:v>
                  </c:pt>
                  <c:pt idx="23">
                    <c:v>WD/W</c:v>
                  </c:pt>
                  <c:pt idx="24">
                    <c:v>WH</c:v>
                  </c:pt>
                  <c:pt idx="25">
                    <c:v>WX</c:v>
                  </c:pt>
                  <c:pt idx="26">
                    <c:v>WW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9A13-4245-82ED-0B69AFFE1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4856319"/>
        <c:axId val="2084857151"/>
      </c:scatterChart>
      <c:valAx>
        <c:axId val="2084856319"/>
        <c:scaling>
          <c:orientation val="minMax"/>
          <c:min val="0.1200000000000000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100">
                    <a:solidFill>
                      <a:sysClr val="windowText" lastClr="000000"/>
                    </a:solidFill>
                  </a:rPr>
                  <a:t>%</a:t>
                </a:r>
                <a:r>
                  <a:rPr lang="en-IE" sz="1100" baseline="0">
                    <a:solidFill>
                      <a:sysClr val="windowText" lastClr="000000"/>
                    </a:solidFill>
                  </a:rPr>
                  <a:t> of Labour Force in reciept of PUP (Avg. March 2020 - May 2021)</a:t>
                </a:r>
                <a:endParaRPr lang="en-IE" sz="11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857151"/>
        <c:crosses val="autoZero"/>
        <c:crossBetween val="midCat"/>
      </c:valAx>
      <c:valAx>
        <c:axId val="2084857151"/>
        <c:scaling>
          <c:orientation val="minMax"/>
          <c:max val="0.38000000000000006"/>
          <c:min val="0.22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100" dirty="0">
                    <a:solidFill>
                      <a:sysClr val="windowText" lastClr="000000"/>
                    </a:solidFill>
                  </a:rPr>
                  <a:t>%</a:t>
                </a:r>
                <a:r>
                  <a:rPr lang="en-IE" sz="1100" baseline="0" dirty="0">
                    <a:solidFill>
                      <a:sysClr val="windowText" lastClr="000000"/>
                    </a:solidFill>
                  </a:rPr>
                  <a:t> of Employment in “Severely Affected” COVID Sectors</a:t>
                </a:r>
                <a:endParaRPr lang="en-IE" sz="11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2897412598327282E-4"/>
              <c:y val="0.119072800179383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856319"/>
        <c:crosses val="autoZero"/>
        <c:crossBetween val="midCat"/>
      </c:valAx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alpha val="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18455726845831"/>
          <c:y val="9.9473132995523808E-2"/>
          <c:w val="0.77220766123446394"/>
          <c:h val="0.57240520148656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'LIVE REGISTER M'!$L$32</c:f>
              <c:strCache>
                <c:ptCount val="1"/>
                <c:pt idx="0">
                  <c:v>2022 August</c:v>
                </c:pt>
              </c:strCache>
            </c:strRef>
          </c:tx>
          <c:spPr>
            <a:solidFill>
              <a:srgbClr val="004D44"/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0364658153517561E-17"/>
                  <c:y val="-2.1637398576215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57-4D73-AB19-B0951D8AC8DA}"/>
                </c:ext>
              </c:extLst>
            </c:dLbl>
            <c:dLbl>
              <c:idx val="2"/>
              <c:layout>
                <c:manualLayout>
                  <c:x val="-2.22162473539487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957-4D73-AB19-B0951D8AC8DA}"/>
                </c:ext>
              </c:extLst>
            </c:dLbl>
            <c:dLbl>
              <c:idx val="5"/>
              <c:layout>
                <c:manualLayout>
                  <c:x val="-1.4484574010144741E-2"/>
                  <c:y val="-1.854634163675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57-4D73-AB19-B0951D8AC8DA}"/>
                </c:ext>
              </c:extLst>
            </c:dLbl>
            <c:dLbl>
              <c:idx val="6"/>
              <c:layout>
                <c:manualLayout>
                  <c:x val="-1.1108123676974365E-2"/>
                  <c:y val="-3.0910569394593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57-4D73-AB19-B0951D8AC8DA}"/>
                </c:ext>
              </c:extLst>
            </c:dLbl>
            <c:dLbl>
              <c:idx val="7"/>
              <c:layout>
                <c:manualLayout>
                  <c:x val="-8.8864989415795726E-3"/>
                  <c:y val="-2.833436129075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57-4D73-AB19-B0951D8AC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'LIVE REGISTER M'!$K$33:$K$42</c:f>
              <c:strCache>
                <c:ptCount val="10"/>
                <c:pt idx="0">
                  <c:v>Roscommon</c:v>
                </c:pt>
                <c:pt idx="1">
                  <c:v>Galway</c:v>
                </c:pt>
                <c:pt idx="2">
                  <c:v>Clare</c:v>
                </c:pt>
                <c:pt idx="3">
                  <c:v>Sligo</c:v>
                </c:pt>
                <c:pt idx="4">
                  <c:v>Mayo</c:v>
                </c:pt>
                <c:pt idx="5">
                  <c:v>Leitrim</c:v>
                </c:pt>
                <c:pt idx="6">
                  <c:v>Donegal</c:v>
                </c:pt>
                <c:pt idx="8">
                  <c:v>Western Region</c:v>
                </c:pt>
                <c:pt idx="9">
                  <c:v>State</c:v>
                </c:pt>
              </c:strCache>
            </c:strRef>
          </c:cat>
          <c:val>
            <c:numRef>
              <c:f>'LIVE REGISTER M'!$L$33:$L$42</c:f>
              <c:numCache>
                <c:formatCode>0%</c:formatCode>
                <c:ptCount val="10"/>
                <c:pt idx="0">
                  <c:v>7.6147778601766331E-2</c:v>
                </c:pt>
                <c:pt idx="1">
                  <c:v>8.2033871225435373E-2</c:v>
                </c:pt>
                <c:pt idx="2">
                  <c:v>8.8414795945443936E-2</c:v>
                </c:pt>
                <c:pt idx="3">
                  <c:v>8.9018907840803907E-2</c:v>
                </c:pt>
                <c:pt idx="4">
                  <c:v>0.10248209228718974</c:v>
                </c:pt>
                <c:pt idx="5">
                  <c:v>0.11644617554227385</c:v>
                </c:pt>
                <c:pt idx="6">
                  <c:v>0.13700000000000001</c:v>
                </c:pt>
                <c:pt idx="8">
                  <c:v>9.6897325458437572E-2</c:v>
                </c:pt>
                <c:pt idx="9">
                  <c:v>8.555635174261525E-2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7-4D73-AB19-B0951D8AC8DA}"/>
            </c:ext>
          </c:extLst>
        </c:ser>
        <c:ser>
          <c:idx val="1"/>
          <c:order val="1"/>
          <c:tx>
            <c:strRef>
              <c:f>'LIVE REGISTER M'!$M$32</c:f>
              <c:strCache>
                <c:ptCount val="1"/>
                <c:pt idx="0">
                  <c:v>2023 January</c:v>
                </c:pt>
              </c:strCache>
            </c:strRef>
          </c:tx>
          <c:spPr>
            <a:solidFill>
              <a:srgbClr val="AE9161"/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1108123676974365E-2"/>
                  <c:y val="-3.091056939459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57-4D73-AB19-B0951D8AC8DA}"/>
                </c:ext>
              </c:extLst>
            </c:dLbl>
            <c:dLbl>
              <c:idx val="1"/>
              <c:layout>
                <c:manualLayout>
                  <c:x val="1.30250184683488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57-4D73-AB19-B0951D8AC8DA}"/>
                </c:ext>
              </c:extLst>
            </c:dLbl>
            <c:dLbl>
              <c:idx val="3"/>
              <c:layout>
                <c:manualLayout>
                  <c:x val="6.3601442621642728E-3"/>
                  <c:y val="6.182113878918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57-4D73-AB19-B0951D8AC8DA}"/>
                </c:ext>
              </c:extLst>
            </c:dLbl>
            <c:dLbl>
              <c:idx val="4"/>
              <c:layout>
                <c:manualLayout>
                  <c:x val="1.4484574010144741E-2"/>
                  <c:y val="-3.0910569394593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57-4D73-AB19-B0951D8AC8DA}"/>
                </c:ext>
              </c:extLst>
            </c:dLbl>
            <c:dLbl>
              <c:idx val="6"/>
              <c:layout>
                <c:manualLayout>
                  <c:x val="1.241534915155256E-2"/>
                  <c:y val="6.182113878918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57-4D73-AB19-B0951D8AC8DA}"/>
                </c:ext>
              </c:extLst>
            </c:dLbl>
            <c:dLbl>
              <c:idx val="7"/>
              <c:layout>
                <c:manualLayout>
                  <c:x val="6.36014426216431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57-4D73-AB19-B0951D8AC8DA}"/>
                </c:ext>
              </c:extLst>
            </c:dLbl>
            <c:dLbl>
              <c:idx val="8"/>
              <c:layout>
                <c:manualLayout>
                  <c:x val="1.86230237273289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57-4D73-AB19-B0951D8AC8DA}"/>
                </c:ext>
              </c:extLst>
            </c:dLbl>
            <c:dLbl>
              <c:idx val="10"/>
              <c:layout>
                <c:manualLayout>
                  <c:x val="2.2761473444513014E-2"/>
                  <c:y val="3.0910569394593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57-4D73-AB19-B0951D8AC8DA}"/>
                </c:ext>
              </c:extLst>
            </c:dLbl>
            <c:dLbl>
              <c:idx val="11"/>
              <c:layout>
                <c:manualLayout>
                  <c:x val="1.3329748412369237E-2"/>
                  <c:y val="-6.182113878918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57-4D73-AB19-B0951D8AC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'LIVE REGISTER M'!$K$33:$K$42</c:f>
              <c:strCache>
                <c:ptCount val="10"/>
                <c:pt idx="0">
                  <c:v>Roscommon</c:v>
                </c:pt>
                <c:pt idx="1">
                  <c:v>Galway</c:v>
                </c:pt>
                <c:pt idx="2">
                  <c:v>Clare</c:v>
                </c:pt>
                <c:pt idx="3">
                  <c:v>Sligo</c:v>
                </c:pt>
                <c:pt idx="4">
                  <c:v>Mayo</c:v>
                </c:pt>
                <c:pt idx="5">
                  <c:v>Leitrim</c:v>
                </c:pt>
                <c:pt idx="6">
                  <c:v>Donegal</c:v>
                </c:pt>
                <c:pt idx="8">
                  <c:v>Western Region</c:v>
                </c:pt>
                <c:pt idx="9">
                  <c:v>State</c:v>
                </c:pt>
              </c:strCache>
            </c:strRef>
          </c:cat>
          <c:val>
            <c:numRef>
              <c:f>'LIVE REGISTER M'!$M$33:$M$42</c:f>
              <c:numCache>
                <c:formatCode>0%</c:formatCode>
                <c:ptCount val="10"/>
                <c:pt idx="0">
                  <c:v>7.0999999999999994E-2</c:v>
                </c:pt>
                <c:pt idx="1">
                  <c:v>7.3999999999999996E-2</c:v>
                </c:pt>
                <c:pt idx="2">
                  <c:v>9.5000000000000001E-2</c:v>
                </c:pt>
                <c:pt idx="3">
                  <c:v>8.3000000000000004E-2</c:v>
                </c:pt>
                <c:pt idx="4">
                  <c:v>0.105</c:v>
                </c:pt>
                <c:pt idx="5">
                  <c:v>0.112</c:v>
                </c:pt>
                <c:pt idx="6">
                  <c:v>0.13700000000000001</c:v>
                </c:pt>
                <c:pt idx="8">
                  <c:v>9.6528512108941783E-2</c:v>
                </c:pt>
                <c:pt idx="9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7-4D73-AB19-B0951D8AC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9"/>
        <c:overlap val="-30"/>
        <c:axId val="1531817903"/>
        <c:axId val="1531821231"/>
      </c:barChart>
      <c:catAx>
        <c:axId val="153181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531821231"/>
        <c:crosses val="autoZero"/>
        <c:auto val="1"/>
        <c:lblAlgn val="ctr"/>
        <c:lblOffset val="100"/>
        <c:noMultiLvlLbl val="0"/>
      </c:catAx>
      <c:valAx>
        <c:axId val="1531821231"/>
        <c:scaling>
          <c:orientation val="minMax"/>
          <c:max val="0.1400000000000000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IE" sz="110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Share of Labour Force</a:t>
                </a:r>
              </a:p>
            </c:rich>
          </c:tx>
          <c:layout>
            <c:manualLayout>
              <c:xMode val="edge"/>
              <c:yMode val="edge"/>
              <c:x val="6.7824034310981962E-4"/>
              <c:y val="0.195784672215118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</c:title>
        <c:numFmt formatCode="0%" sourceLinked="1"/>
        <c:majorTickMark val="in"/>
        <c:minorTickMark val="out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81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8953122296085774"/>
          <c:w val="0.79579572257901277"/>
          <c:h val="6.410301276443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0"/>
      </a:srgbClr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38758838838986"/>
          <c:y val="3.4796405624426326E-2"/>
          <c:w val="0.82577440926495549"/>
          <c:h val="0.83636744953905406"/>
        </c:manualLayout>
      </c:layout>
      <c:lineChart>
        <c:grouping val="standard"/>
        <c:varyColors val="0"/>
        <c:ser>
          <c:idx val="0"/>
          <c:order val="0"/>
          <c:tx>
            <c:strRef>
              <c:f>'NAQ06.20230225T130210'!$A$2:$B$2</c:f>
              <c:strCache>
                <c:ptCount val="2"/>
                <c:pt idx="1">
                  <c:v>Foreign-owned multinational enterprise dominated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'NAQ06.20230225T130210'!$C$1:$DI$1</c:f>
              <c:strCache>
                <c:ptCount val="111"/>
                <c:pt idx="0">
                  <c:v>1995Q1</c:v>
                </c:pt>
                <c:pt idx="1">
                  <c:v>1995Q2</c:v>
                </c:pt>
                <c:pt idx="2">
                  <c:v>1995Q3</c:v>
                </c:pt>
                <c:pt idx="3">
                  <c:v>1995Q4</c:v>
                </c:pt>
                <c:pt idx="4">
                  <c:v>1996Q1</c:v>
                </c:pt>
                <c:pt idx="5">
                  <c:v>1996Q2</c:v>
                </c:pt>
                <c:pt idx="6">
                  <c:v>1996Q3</c:v>
                </c:pt>
                <c:pt idx="7">
                  <c:v>1996Q4</c:v>
                </c:pt>
                <c:pt idx="8">
                  <c:v>1997Q1</c:v>
                </c:pt>
                <c:pt idx="9">
                  <c:v>1997Q2</c:v>
                </c:pt>
                <c:pt idx="10">
                  <c:v>1997Q3</c:v>
                </c:pt>
                <c:pt idx="11">
                  <c:v>1997Q4</c:v>
                </c:pt>
                <c:pt idx="12">
                  <c:v>1998Q1</c:v>
                </c:pt>
                <c:pt idx="13">
                  <c:v>1998Q2</c:v>
                </c:pt>
                <c:pt idx="14">
                  <c:v>1998Q3</c:v>
                </c:pt>
                <c:pt idx="15">
                  <c:v>1998Q4</c:v>
                </c:pt>
                <c:pt idx="16">
                  <c:v>1999Q1</c:v>
                </c:pt>
                <c:pt idx="17">
                  <c:v>1999Q2</c:v>
                </c:pt>
                <c:pt idx="18">
                  <c:v>1999Q3</c:v>
                </c:pt>
                <c:pt idx="19">
                  <c:v>1999Q4</c:v>
                </c:pt>
                <c:pt idx="20">
                  <c:v>2000Q1</c:v>
                </c:pt>
                <c:pt idx="21">
                  <c:v>2000Q2</c:v>
                </c:pt>
                <c:pt idx="22">
                  <c:v>2000Q3</c:v>
                </c:pt>
                <c:pt idx="23">
                  <c:v>2000Q4</c:v>
                </c:pt>
                <c:pt idx="24">
                  <c:v>2001Q1</c:v>
                </c:pt>
                <c:pt idx="25">
                  <c:v>2001Q2</c:v>
                </c:pt>
                <c:pt idx="26">
                  <c:v>2001Q3</c:v>
                </c:pt>
                <c:pt idx="27">
                  <c:v>2001Q4</c:v>
                </c:pt>
                <c:pt idx="28">
                  <c:v>2002Q1</c:v>
                </c:pt>
                <c:pt idx="29">
                  <c:v>2002Q2</c:v>
                </c:pt>
                <c:pt idx="30">
                  <c:v>2002Q3</c:v>
                </c:pt>
                <c:pt idx="31">
                  <c:v>2002Q4</c:v>
                </c:pt>
                <c:pt idx="32">
                  <c:v>2003Q1</c:v>
                </c:pt>
                <c:pt idx="33">
                  <c:v>2003Q2</c:v>
                </c:pt>
                <c:pt idx="34">
                  <c:v>2003Q3</c:v>
                </c:pt>
                <c:pt idx="35">
                  <c:v>2003Q4</c:v>
                </c:pt>
                <c:pt idx="36">
                  <c:v>2004Q1</c:v>
                </c:pt>
                <c:pt idx="37">
                  <c:v>2004Q2</c:v>
                </c:pt>
                <c:pt idx="38">
                  <c:v>2004Q3</c:v>
                </c:pt>
                <c:pt idx="39">
                  <c:v>2004Q4</c:v>
                </c:pt>
                <c:pt idx="40">
                  <c:v>2005Q1</c:v>
                </c:pt>
                <c:pt idx="41">
                  <c:v>2005Q2</c:v>
                </c:pt>
                <c:pt idx="42">
                  <c:v>2005Q3</c:v>
                </c:pt>
                <c:pt idx="43">
                  <c:v>2005Q4</c:v>
                </c:pt>
                <c:pt idx="44">
                  <c:v>2006Q1</c:v>
                </c:pt>
                <c:pt idx="45">
                  <c:v>2006Q2</c:v>
                </c:pt>
                <c:pt idx="46">
                  <c:v>2006Q3</c:v>
                </c:pt>
                <c:pt idx="47">
                  <c:v>2006Q4</c:v>
                </c:pt>
                <c:pt idx="48">
                  <c:v>2007Q1</c:v>
                </c:pt>
                <c:pt idx="49">
                  <c:v>2007Q2</c:v>
                </c:pt>
                <c:pt idx="50">
                  <c:v>2007Q3</c:v>
                </c:pt>
                <c:pt idx="51">
                  <c:v>2007Q4</c:v>
                </c:pt>
                <c:pt idx="52">
                  <c:v>2008Q1</c:v>
                </c:pt>
                <c:pt idx="53">
                  <c:v>2008Q2</c:v>
                </c:pt>
                <c:pt idx="54">
                  <c:v>2008Q3</c:v>
                </c:pt>
                <c:pt idx="55">
                  <c:v>2008Q4</c:v>
                </c:pt>
                <c:pt idx="56">
                  <c:v>2009Q1</c:v>
                </c:pt>
                <c:pt idx="57">
                  <c:v>2009Q2</c:v>
                </c:pt>
                <c:pt idx="58">
                  <c:v>2009Q3</c:v>
                </c:pt>
                <c:pt idx="59">
                  <c:v>2009Q4</c:v>
                </c:pt>
                <c:pt idx="60">
                  <c:v>2010Q1</c:v>
                </c:pt>
                <c:pt idx="61">
                  <c:v>2010Q2</c:v>
                </c:pt>
                <c:pt idx="62">
                  <c:v>2010Q3</c:v>
                </c:pt>
                <c:pt idx="63">
                  <c:v>2010Q4</c:v>
                </c:pt>
                <c:pt idx="64">
                  <c:v>2011Q1</c:v>
                </c:pt>
                <c:pt idx="65">
                  <c:v>2011Q2</c:v>
                </c:pt>
                <c:pt idx="66">
                  <c:v>2011Q3</c:v>
                </c:pt>
                <c:pt idx="67">
                  <c:v>2011Q4</c:v>
                </c:pt>
                <c:pt idx="68">
                  <c:v>2012Q1</c:v>
                </c:pt>
                <c:pt idx="69">
                  <c:v>2012Q2</c:v>
                </c:pt>
                <c:pt idx="70">
                  <c:v>2012Q3</c:v>
                </c:pt>
                <c:pt idx="71">
                  <c:v>2012Q4</c:v>
                </c:pt>
                <c:pt idx="72">
                  <c:v>2013Q1</c:v>
                </c:pt>
                <c:pt idx="73">
                  <c:v>2013Q2</c:v>
                </c:pt>
                <c:pt idx="74">
                  <c:v>2013Q3</c:v>
                </c:pt>
                <c:pt idx="75">
                  <c:v>2013Q4</c:v>
                </c:pt>
                <c:pt idx="76">
                  <c:v>2014Q1</c:v>
                </c:pt>
                <c:pt idx="77">
                  <c:v>2014Q2</c:v>
                </c:pt>
                <c:pt idx="78">
                  <c:v>2014Q3</c:v>
                </c:pt>
                <c:pt idx="79">
                  <c:v>2014Q4</c:v>
                </c:pt>
                <c:pt idx="80">
                  <c:v>2015Q1</c:v>
                </c:pt>
                <c:pt idx="81">
                  <c:v>2015Q2</c:v>
                </c:pt>
                <c:pt idx="82">
                  <c:v>2015Q3</c:v>
                </c:pt>
                <c:pt idx="83">
                  <c:v>2015Q4</c:v>
                </c:pt>
                <c:pt idx="84">
                  <c:v>2016Q1</c:v>
                </c:pt>
                <c:pt idx="85">
                  <c:v>2016Q2</c:v>
                </c:pt>
                <c:pt idx="86">
                  <c:v>2016Q3</c:v>
                </c:pt>
                <c:pt idx="87">
                  <c:v>2016Q4</c:v>
                </c:pt>
                <c:pt idx="88">
                  <c:v>2017Q1</c:v>
                </c:pt>
                <c:pt idx="89">
                  <c:v>2017Q2</c:v>
                </c:pt>
                <c:pt idx="90">
                  <c:v>2017Q3</c:v>
                </c:pt>
                <c:pt idx="91">
                  <c:v>2017Q4</c:v>
                </c:pt>
                <c:pt idx="92">
                  <c:v>2018Q1</c:v>
                </c:pt>
                <c:pt idx="93">
                  <c:v>2018Q2</c:v>
                </c:pt>
                <c:pt idx="94">
                  <c:v>2018Q3</c:v>
                </c:pt>
                <c:pt idx="95">
                  <c:v>2018Q4</c:v>
                </c:pt>
                <c:pt idx="96">
                  <c:v>2019Q1</c:v>
                </c:pt>
                <c:pt idx="97">
                  <c:v>2019Q2</c:v>
                </c:pt>
                <c:pt idx="98">
                  <c:v>2019Q3</c:v>
                </c:pt>
                <c:pt idx="99">
                  <c:v>2019Q4</c:v>
                </c:pt>
                <c:pt idx="100">
                  <c:v>2020Q1</c:v>
                </c:pt>
                <c:pt idx="101">
                  <c:v>2020Q2</c:v>
                </c:pt>
                <c:pt idx="102">
                  <c:v>2020Q3</c:v>
                </c:pt>
                <c:pt idx="103">
                  <c:v>2020Q4</c:v>
                </c:pt>
                <c:pt idx="104">
                  <c:v>2021Q1</c:v>
                </c:pt>
                <c:pt idx="105">
                  <c:v>2021Q2</c:v>
                </c:pt>
                <c:pt idx="106">
                  <c:v>2021Q3</c:v>
                </c:pt>
                <c:pt idx="107">
                  <c:v>2021Q4</c:v>
                </c:pt>
                <c:pt idx="108">
                  <c:v>2022Q1</c:v>
                </c:pt>
                <c:pt idx="109">
                  <c:v>2022Q2</c:v>
                </c:pt>
                <c:pt idx="110">
                  <c:v>2022Q3</c:v>
                </c:pt>
              </c:strCache>
            </c:strRef>
          </c:cat>
          <c:val>
            <c:numRef>
              <c:f>'NAQ06.20230225T130210'!$C$2:$DI$2</c:f>
              <c:numCache>
                <c:formatCode>General</c:formatCode>
                <c:ptCount val="111"/>
                <c:pt idx="0">
                  <c:v>3630</c:v>
                </c:pt>
                <c:pt idx="1">
                  <c:v>3710</c:v>
                </c:pt>
                <c:pt idx="2">
                  <c:v>3584</c:v>
                </c:pt>
                <c:pt idx="3">
                  <c:v>3966</c:v>
                </c:pt>
                <c:pt idx="4">
                  <c:v>3906</c:v>
                </c:pt>
                <c:pt idx="5">
                  <c:v>4020</c:v>
                </c:pt>
                <c:pt idx="6">
                  <c:v>3855</c:v>
                </c:pt>
                <c:pt idx="7">
                  <c:v>4271</c:v>
                </c:pt>
                <c:pt idx="8">
                  <c:v>4493</c:v>
                </c:pt>
                <c:pt idx="9">
                  <c:v>4863</c:v>
                </c:pt>
                <c:pt idx="10">
                  <c:v>5493</c:v>
                </c:pt>
                <c:pt idx="11">
                  <c:v>5239</c:v>
                </c:pt>
                <c:pt idx="12">
                  <c:v>5792</c:v>
                </c:pt>
                <c:pt idx="13">
                  <c:v>5884</c:v>
                </c:pt>
                <c:pt idx="14">
                  <c:v>6574</c:v>
                </c:pt>
                <c:pt idx="15">
                  <c:v>5714</c:v>
                </c:pt>
                <c:pt idx="16">
                  <c:v>6640</c:v>
                </c:pt>
                <c:pt idx="17">
                  <c:v>6604</c:v>
                </c:pt>
                <c:pt idx="18">
                  <c:v>7194</c:v>
                </c:pt>
                <c:pt idx="19">
                  <c:v>7631</c:v>
                </c:pt>
                <c:pt idx="20">
                  <c:v>6887</c:v>
                </c:pt>
                <c:pt idx="21">
                  <c:v>7644</c:v>
                </c:pt>
                <c:pt idx="22">
                  <c:v>8202</c:v>
                </c:pt>
                <c:pt idx="23">
                  <c:v>9086</c:v>
                </c:pt>
                <c:pt idx="24">
                  <c:v>8844</c:v>
                </c:pt>
                <c:pt idx="25">
                  <c:v>8279</c:v>
                </c:pt>
                <c:pt idx="26">
                  <c:v>8231</c:v>
                </c:pt>
                <c:pt idx="27">
                  <c:v>8317</c:v>
                </c:pt>
                <c:pt idx="28">
                  <c:v>9262</c:v>
                </c:pt>
                <c:pt idx="29">
                  <c:v>9918</c:v>
                </c:pt>
                <c:pt idx="30">
                  <c:v>10058</c:v>
                </c:pt>
                <c:pt idx="31">
                  <c:v>9664</c:v>
                </c:pt>
                <c:pt idx="32">
                  <c:v>9077</c:v>
                </c:pt>
                <c:pt idx="33">
                  <c:v>9380</c:v>
                </c:pt>
                <c:pt idx="34">
                  <c:v>8618</c:v>
                </c:pt>
                <c:pt idx="35">
                  <c:v>10106</c:v>
                </c:pt>
                <c:pt idx="36">
                  <c:v>9505</c:v>
                </c:pt>
                <c:pt idx="37">
                  <c:v>9616</c:v>
                </c:pt>
                <c:pt idx="38">
                  <c:v>9221</c:v>
                </c:pt>
                <c:pt idx="39">
                  <c:v>10000</c:v>
                </c:pt>
                <c:pt idx="40">
                  <c:v>10649</c:v>
                </c:pt>
                <c:pt idx="41">
                  <c:v>10178</c:v>
                </c:pt>
                <c:pt idx="42">
                  <c:v>10319</c:v>
                </c:pt>
                <c:pt idx="43">
                  <c:v>10919</c:v>
                </c:pt>
                <c:pt idx="44">
                  <c:v>10307</c:v>
                </c:pt>
                <c:pt idx="45">
                  <c:v>11426</c:v>
                </c:pt>
                <c:pt idx="46">
                  <c:v>11482</c:v>
                </c:pt>
                <c:pt idx="47">
                  <c:v>11124</c:v>
                </c:pt>
                <c:pt idx="48">
                  <c:v>12646</c:v>
                </c:pt>
                <c:pt idx="49">
                  <c:v>11776</c:v>
                </c:pt>
                <c:pt idx="50">
                  <c:v>11681</c:v>
                </c:pt>
                <c:pt idx="51">
                  <c:v>13048</c:v>
                </c:pt>
                <c:pt idx="52">
                  <c:v>11857</c:v>
                </c:pt>
                <c:pt idx="53">
                  <c:v>12040</c:v>
                </c:pt>
                <c:pt idx="54">
                  <c:v>12402</c:v>
                </c:pt>
                <c:pt idx="55">
                  <c:v>11042</c:v>
                </c:pt>
                <c:pt idx="56">
                  <c:v>12485</c:v>
                </c:pt>
                <c:pt idx="57">
                  <c:v>12708</c:v>
                </c:pt>
                <c:pt idx="58">
                  <c:v>11937</c:v>
                </c:pt>
                <c:pt idx="59">
                  <c:v>11592</c:v>
                </c:pt>
                <c:pt idx="60">
                  <c:v>12997</c:v>
                </c:pt>
                <c:pt idx="61">
                  <c:v>12120</c:v>
                </c:pt>
                <c:pt idx="62">
                  <c:v>13338</c:v>
                </c:pt>
                <c:pt idx="63">
                  <c:v>13316</c:v>
                </c:pt>
                <c:pt idx="64">
                  <c:v>12465</c:v>
                </c:pt>
                <c:pt idx="65">
                  <c:v>12994</c:v>
                </c:pt>
                <c:pt idx="66">
                  <c:v>12930</c:v>
                </c:pt>
                <c:pt idx="67">
                  <c:v>13403</c:v>
                </c:pt>
                <c:pt idx="68">
                  <c:v>13422</c:v>
                </c:pt>
                <c:pt idx="69">
                  <c:v>13002</c:v>
                </c:pt>
                <c:pt idx="70">
                  <c:v>12657</c:v>
                </c:pt>
                <c:pt idx="71">
                  <c:v>12050</c:v>
                </c:pt>
                <c:pt idx="72">
                  <c:v>12472</c:v>
                </c:pt>
                <c:pt idx="73">
                  <c:v>12752</c:v>
                </c:pt>
                <c:pt idx="74">
                  <c:v>12694</c:v>
                </c:pt>
                <c:pt idx="75">
                  <c:v>12513</c:v>
                </c:pt>
                <c:pt idx="76">
                  <c:v>13445</c:v>
                </c:pt>
                <c:pt idx="77">
                  <c:v>15339</c:v>
                </c:pt>
                <c:pt idx="78">
                  <c:v>14300</c:v>
                </c:pt>
                <c:pt idx="79">
                  <c:v>13676</c:v>
                </c:pt>
                <c:pt idx="80">
                  <c:v>27306</c:v>
                </c:pt>
                <c:pt idx="81">
                  <c:v>23467</c:v>
                </c:pt>
                <c:pt idx="82">
                  <c:v>24336</c:v>
                </c:pt>
                <c:pt idx="83">
                  <c:v>25552</c:v>
                </c:pt>
                <c:pt idx="84">
                  <c:v>24759</c:v>
                </c:pt>
                <c:pt idx="85">
                  <c:v>23523</c:v>
                </c:pt>
                <c:pt idx="86">
                  <c:v>22003</c:v>
                </c:pt>
                <c:pt idx="87">
                  <c:v>30949</c:v>
                </c:pt>
                <c:pt idx="88">
                  <c:v>25488</c:v>
                </c:pt>
                <c:pt idx="89">
                  <c:v>25470</c:v>
                </c:pt>
                <c:pt idx="90">
                  <c:v>28463</c:v>
                </c:pt>
                <c:pt idx="91">
                  <c:v>32418</c:v>
                </c:pt>
                <c:pt idx="92">
                  <c:v>31430</c:v>
                </c:pt>
                <c:pt idx="93">
                  <c:v>33464</c:v>
                </c:pt>
                <c:pt idx="94">
                  <c:v>32884</c:v>
                </c:pt>
                <c:pt idx="95">
                  <c:v>32801</c:v>
                </c:pt>
                <c:pt idx="96">
                  <c:v>31771</c:v>
                </c:pt>
                <c:pt idx="97">
                  <c:v>35608</c:v>
                </c:pt>
                <c:pt idx="98">
                  <c:v>35816</c:v>
                </c:pt>
                <c:pt idx="99">
                  <c:v>36467</c:v>
                </c:pt>
                <c:pt idx="100">
                  <c:v>41046</c:v>
                </c:pt>
                <c:pt idx="101">
                  <c:v>42454</c:v>
                </c:pt>
                <c:pt idx="102">
                  <c:v>45662</c:v>
                </c:pt>
                <c:pt idx="103">
                  <c:v>45180</c:v>
                </c:pt>
                <c:pt idx="104">
                  <c:v>51320</c:v>
                </c:pt>
                <c:pt idx="105">
                  <c:v>50927</c:v>
                </c:pt>
                <c:pt idx="106">
                  <c:v>54060</c:v>
                </c:pt>
                <c:pt idx="107">
                  <c:v>54054</c:v>
                </c:pt>
                <c:pt idx="108">
                  <c:v>57585</c:v>
                </c:pt>
                <c:pt idx="109">
                  <c:v>61269</c:v>
                </c:pt>
                <c:pt idx="110">
                  <c:v>62771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1D-4E6F-88F7-120145316A2B}"/>
            </c:ext>
          </c:extLst>
        </c:ser>
        <c:ser>
          <c:idx val="1"/>
          <c:order val="1"/>
          <c:tx>
            <c:strRef>
              <c:f>'NAQ06.20230225T130210'!$A$3:$B$3</c:f>
              <c:strCache>
                <c:ptCount val="2"/>
                <c:pt idx="1">
                  <c:v>Other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'NAQ06.20230225T130210'!$C$1:$DI$1</c:f>
              <c:strCache>
                <c:ptCount val="111"/>
                <c:pt idx="0">
                  <c:v>1995Q1</c:v>
                </c:pt>
                <c:pt idx="1">
                  <c:v>1995Q2</c:v>
                </c:pt>
                <c:pt idx="2">
                  <c:v>1995Q3</c:v>
                </c:pt>
                <c:pt idx="3">
                  <c:v>1995Q4</c:v>
                </c:pt>
                <c:pt idx="4">
                  <c:v>1996Q1</c:v>
                </c:pt>
                <c:pt idx="5">
                  <c:v>1996Q2</c:v>
                </c:pt>
                <c:pt idx="6">
                  <c:v>1996Q3</c:v>
                </c:pt>
                <c:pt idx="7">
                  <c:v>1996Q4</c:v>
                </c:pt>
                <c:pt idx="8">
                  <c:v>1997Q1</c:v>
                </c:pt>
                <c:pt idx="9">
                  <c:v>1997Q2</c:v>
                </c:pt>
                <c:pt idx="10">
                  <c:v>1997Q3</c:v>
                </c:pt>
                <c:pt idx="11">
                  <c:v>1997Q4</c:v>
                </c:pt>
                <c:pt idx="12">
                  <c:v>1998Q1</c:v>
                </c:pt>
                <c:pt idx="13">
                  <c:v>1998Q2</c:v>
                </c:pt>
                <c:pt idx="14">
                  <c:v>1998Q3</c:v>
                </c:pt>
                <c:pt idx="15">
                  <c:v>1998Q4</c:v>
                </c:pt>
                <c:pt idx="16">
                  <c:v>1999Q1</c:v>
                </c:pt>
                <c:pt idx="17">
                  <c:v>1999Q2</c:v>
                </c:pt>
                <c:pt idx="18">
                  <c:v>1999Q3</c:v>
                </c:pt>
                <c:pt idx="19">
                  <c:v>1999Q4</c:v>
                </c:pt>
                <c:pt idx="20">
                  <c:v>2000Q1</c:v>
                </c:pt>
                <c:pt idx="21">
                  <c:v>2000Q2</c:v>
                </c:pt>
                <c:pt idx="22">
                  <c:v>2000Q3</c:v>
                </c:pt>
                <c:pt idx="23">
                  <c:v>2000Q4</c:v>
                </c:pt>
                <c:pt idx="24">
                  <c:v>2001Q1</c:v>
                </c:pt>
                <c:pt idx="25">
                  <c:v>2001Q2</c:v>
                </c:pt>
                <c:pt idx="26">
                  <c:v>2001Q3</c:v>
                </c:pt>
                <c:pt idx="27">
                  <c:v>2001Q4</c:v>
                </c:pt>
                <c:pt idx="28">
                  <c:v>2002Q1</c:v>
                </c:pt>
                <c:pt idx="29">
                  <c:v>2002Q2</c:v>
                </c:pt>
                <c:pt idx="30">
                  <c:v>2002Q3</c:v>
                </c:pt>
                <c:pt idx="31">
                  <c:v>2002Q4</c:v>
                </c:pt>
                <c:pt idx="32">
                  <c:v>2003Q1</c:v>
                </c:pt>
                <c:pt idx="33">
                  <c:v>2003Q2</c:v>
                </c:pt>
                <c:pt idx="34">
                  <c:v>2003Q3</c:v>
                </c:pt>
                <c:pt idx="35">
                  <c:v>2003Q4</c:v>
                </c:pt>
                <c:pt idx="36">
                  <c:v>2004Q1</c:v>
                </c:pt>
                <c:pt idx="37">
                  <c:v>2004Q2</c:v>
                </c:pt>
                <c:pt idx="38">
                  <c:v>2004Q3</c:v>
                </c:pt>
                <c:pt idx="39">
                  <c:v>2004Q4</c:v>
                </c:pt>
                <c:pt idx="40">
                  <c:v>2005Q1</c:v>
                </c:pt>
                <c:pt idx="41">
                  <c:v>2005Q2</c:v>
                </c:pt>
                <c:pt idx="42">
                  <c:v>2005Q3</c:v>
                </c:pt>
                <c:pt idx="43">
                  <c:v>2005Q4</c:v>
                </c:pt>
                <c:pt idx="44">
                  <c:v>2006Q1</c:v>
                </c:pt>
                <c:pt idx="45">
                  <c:v>2006Q2</c:v>
                </c:pt>
                <c:pt idx="46">
                  <c:v>2006Q3</c:v>
                </c:pt>
                <c:pt idx="47">
                  <c:v>2006Q4</c:v>
                </c:pt>
                <c:pt idx="48">
                  <c:v>2007Q1</c:v>
                </c:pt>
                <c:pt idx="49">
                  <c:v>2007Q2</c:v>
                </c:pt>
                <c:pt idx="50">
                  <c:v>2007Q3</c:v>
                </c:pt>
                <c:pt idx="51">
                  <c:v>2007Q4</c:v>
                </c:pt>
                <c:pt idx="52">
                  <c:v>2008Q1</c:v>
                </c:pt>
                <c:pt idx="53">
                  <c:v>2008Q2</c:v>
                </c:pt>
                <c:pt idx="54">
                  <c:v>2008Q3</c:v>
                </c:pt>
                <c:pt idx="55">
                  <c:v>2008Q4</c:v>
                </c:pt>
                <c:pt idx="56">
                  <c:v>2009Q1</c:v>
                </c:pt>
                <c:pt idx="57">
                  <c:v>2009Q2</c:v>
                </c:pt>
                <c:pt idx="58">
                  <c:v>2009Q3</c:v>
                </c:pt>
                <c:pt idx="59">
                  <c:v>2009Q4</c:v>
                </c:pt>
                <c:pt idx="60">
                  <c:v>2010Q1</c:v>
                </c:pt>
                <c:pt idx="61">
                  <c:v>2010Q2</c:v>
                </c:pt>
                <c:pt idx="62">
                  <c:v>2010Q3</c:v>
                </c:pt>
                <c:pt idx="63">
                  <c:v>2010Q4</c:v>
                </c:pt>
                <c:pt idx="64">
                  <c:v>2011Q1</c:v>
                </c:pt>
                <c:pt idx="65">
                  <c:v>2011Q2</c:v>
                </c:pt>
                <c:pt idx="66">
                  <c:v>2011Q3</c:v>
                </c:pt>
                <c:pt idx="67">
                  <c:v>2011Q4</c:v>
                </c:pt>
                <c:pt idx="68">
                  <c:v>2012Q1</c:v>
                </c:pt>
                <c:pt idx="69">
                  <c:v>2012Q2</c:v>
                </c:pt>
                <c:pt idx="70">
                  <c:v>2012Q3</c:v>
                </c:pt>
                <c:pt idx="71">
                  <c:v>2012Q4</c:v>
                </c:pt>
                <c:pt idx="72">
                  <c:v>2013Q1</c:v>
                </c:pt>
                <c:pt idx="73">
                  <c:v>2013Q2</c:v>
                </c:pt>
                <c:pt idx="74">
                  <c:v>2013Q3</c:v>
                </c:pt>
                <c:pt idx="75">
                  <c:v>2013Q4</c:v>
                </c:pt>
                <c:pt idx="76">
                  <c:v>2014Q1</c:v>
                </c:pt>
                <c:pt idx="77">
                  <c:v>2014Q2</c:v>
                </c:pt>
                <c:pt idx="78">
                  <c:v>2014Q3</c:v>
                </c:pt>
                <c:pt idx="79">
                  <c:v>2014Q4</c:v>
                </c:pt>
                <c:pt idx="80">
                  <c:v>2015Q1</c:v>
                </c:pt>
                <c:pt idx="81">
                  <c:v>2015Q2</c:v>
                </c:pt>
                <c:pt idx="82">
                  <c:v>2015Q3</c:v>
                </c:pt>
                <c:pt idx="83">
                  <c:v>2015Q4</c:v>
                </c:pt>
                <c:pt idx="84">
                  <c:v>2016Q1</c:v>
                </c:pt>
                <c:pt idx="85">
                  <c:v>2016Q2</c:v>
                </c:pt>
                <c:pt idx="86">
                  <c:v>2016Q3</c:v>
                </c:pt>
                <c:pt idx="87">
                  <c:v>2016Q4</c:v>
                </c:pt>
                <c:pt idx="88">
                  <c:v>2017Q1</c:v>
                </c:pt>
                <c:pt idx="89">
                  <c:v>2017Q2</c:v>
                </c:pt>
                <c:pt idx="90">
                  <c:v>2017Q3</c:v>
                </c:pt>
                <c:pt idx="91">
                  <c:v>2017Q4</c:v>
                </c:pt>
                <c:pt idx="92">
                  <c:v>2018Q1</c:v>
                </c:pt>
                <c:pt idx="93">
                  <c:v>2018Q2</c:v>
                </c:pt>
                <c:pt idx="94">
                  <c:v>2018Q3</c:v>
                </c:pt>
                <c:pt idx="95">
                  <c:v>2018Q4</c:v>
                </c:pt>
                <c:pt idx="96">
                  <c:v>2019Q1</c:v>
                </c:pt>
                <c:pt idx="97">
                  <c:v>2019Q2</c:v>
                </c:pt>
                <c:pt idx="98">
                  <c:v>2019Q3</c:v>
                </c:pt>
                <c:pt idx="99">
                  <c:v>2019Q4</c:v>
                </c:pt>
                <c:pt idx="100">
                  <c:v>2020Q1</c:v>
                </c:pt>
                <c:pt idx="101">
                  <c:v>2020Q2</c:v>
                </c:pt>
                <c:pt idx="102">
                  <c:v>2020Q3</c:v>
                </c:pt>
                <c:pt idx="103">
                  <c:v>2020Q4</c:v>
                </c:pt>
                <c:pt idx="104">
                  <c:v>2021Q1</c:v>
                </c:pt>
                <c:pt idx="105">
                  <c:v>2021Q2</c:v>
                </c:pt>
                <c:pt idx="106">
                  <c:v>2021Q3</c:v>
                </c:pt>
                <c:pt idx="107">
                  <c:v>2021Q4</c:v>
                </c:pt>
                <c:pt idx="108">
                  <c:v>2022Q1</c:v>
                </c:pt>
                <c:pt idx="109">
                  <c:v>2022Q2</c:v>
                </c:pt>
                <c:pt idx="110">
                  <c:v>2022Q3</c:v>
                </c:pt>
              </c:strCache>
            </c:strRef>
          </c:cat>
          <c:val>
            <c:numRef>
              <c:f>'NAQ06.20230225T130210'!$C$3:$DI$3</c:f>
              <c:numCache>
                <c:formatCode>General</c:formatCode>
                <c:ptCount val="111"/>
                <c:pt idx="0">
                  <c:v>21302</c:v>
                </c:pt>
                <c:pt idx="1">
                  <c:v>21777</c:v>
                </c:pt>
                <c:pt idx="2">
                  <c:v>22128</c:v>
                </c:pt>
                <c:pt idx="3">
                  <c:v>21955</c:v>
                </c:pt>
                <c:pt idx="4">
                  <c:v>22627</c:v>
                </c:pt>
                <c:pt idx="5">
                  <c:v>23000</c:v>
                </c:pt>
                <c:pt idx="6">
                  <c:v>23047</c:v>
                </c:pt>
                <c:pt idx="7">
                  <c:v>23281</c:v>
                </c:pt>
                <c:pt idx="8">
                  <c:v>23944</c:v>
                </c:pt>
                <c:pt idx="9">
                  <c:v>24513</c:v>
                </c:pt>
                <c:pt idx="10">
                  <c:v>24761</c:v>
                </c:pt>
                <c:pt idx="11">
                  <c:v>25011</c:v>
                </c:pt>
                <c:pt idx="12">
                  <c:v>25600</c:v>
                </c:pt>
                <c:pt idx="13">
                  <c:v>25594</c:v>
                </c:pt>
                <c:pt idx="14">
                  <c:v>26180</c:v>
                </c:pt>
                <c:pt idx="15">
                  <c:v>26545</c:v>
                </c:pt>
                <c:pt idx="16">
                  <c:v>26729</c:v>
                </c:pt>
                <c:pt idx="17">
                  <c:v>27102</c:v>
                </c:pt>
                <c:pt idx="18">
                  <c:v>27673</c:v>
                </c:pt>
                <c:pt idx="19">
                  <c:v>28063</c:v>
                </c:pt>
                <c:pt idx="20">
                  <c:v>28561</c:v>
                </c:pt>
                <c:pt idx="21">
                  <c:v>29005</c:v>
                </c:pt>
                <c:pt idx="22">
                  <c:v>29441</c:v>
                </c:pt>
                <c:pt idx="23">
                  <c:v>29493</c:v>
                </c:pt>
                <c:pt idx="24">
                  <c:v>29201</c:v>
                </c:pt>
                <c:pt idx="25">
                  <c:v>30078</c:v>
                </c:pt>
                <c:pt idx="26">
                  <c:v>30272</c:v>
                </c:pt>
                <c:pt idx="27">
                  <c:v>30611</c:v>
                </c:pt>
                <c:pt idx="28">
                  <c:v>30395</c:v>
                </c:pt>
                <c:pt idx="29">
                  <c:v>30718</c:v>
                </c:pt>
                <c:pt idx="30">
                  <c:v>30930</c:v>
                </c:pt>
                <c:pt idx="31">
                  <c:v>31362</c:v>
                </c:pt>
                <c:pt idx="32">
                  <c:v>31250</c:v>
                </c:pt>
                <c:pt idx="33">
                  <c:v>31554</c:v>
                </c:pt>
                <c:pt idx="34">
                  <c:v>32418</c:v>
                </c:pt>
                <c:pt idx="35">
                  <c:v>32560</c:v>
                </c:pt>
                <c:pt idx="36">
                  <c:v>33457</c:v>
                </c:pt>
                <c:pt idx="37">
                  <c:v>33650</c:v>
                </c:pt>
                <c:pt idx="38">
                  <c:v>33771</c:v>
                </c:pt>
                <c:pt idx="39">
                  <c:v>34415</c:v>
                </c:pt>
                <c:pt idx="40">
                  <c:v>34719</c:v>
                </c:pt>
                <c:pt idx="41">
                  <c:v>35429</c:v>
                </c:pt>
                <c:pt idx="42">
                  <c:v>35734</c:v>
                </c:pt>
                <c:pt idx="43">
                  <c:v>36257</c:v>
                </c:pt>
                <c:pt idx="44">
                  <c:v>36764</c:v>
                </c:pt>
                <c:pt idx="45">
                  <c:v>36745</c:v>
                </c:pt>
                <c:pt idx="46">
                  <c:v>37007</c:v>
                </c:pt>
                <c:pt idx="47">
                  <c:v>37795</c:v>
                </c:pt>
                <c:pt idx="48">
                  <c:v>38955</c:v>
                </c:pt>
                <c:pt idx="49">
                  <c:v>39527</c:v>
                </c:pt>
                <c:pt idx="50">
                  <c:v>40140</c:v>
                </c:pt>
                <c:pt idx="51">
                  <c:v>40105</c:v>
                </c:pt>
                <c:pt idx="52">
                  <c:v>39934</c:v>
                </c:pt>
                <c:pt idx="53">
                  <c:v>39358</c:v>
                </c:pt>
                <c:pt idx="54">
                  <c:v>38763</c:v>
                </c:pt>
                <c:pt idx="55">
                  <c:v>37605</c:v>
                </c:pt>
                <c:pt idx="56">
                  <c:v>36097</c:v>
                </c:pt>
                <c:pt idx="57">
                  <c:v>35774</c:v>
                </c:pt>
                <c:pt idx="58">
                  <c:v>35299</c:v>
                </c:pt>
                <c:pt idx="59">
                  <c:v>34821</c:v>
                </c:pt>
                <c:pt idx="60">
                  <c:v>35645</c:v>
                </c:pt>
                <c:pt idx="61">
                  <c:v>35563</c:v>
                </c:pt>
                <c:pt idx="62">
                  <c:v>35593</c:v>
                </c:pt>
                <c:pt idx="63">
                  <c:v>35744</c:v>
                </c:pt>
                <c:pt idx="64">
                  <c:v>36193</c:v>
                </c:pt>
                <c:pt idx="65">
                  <c:v>36519</c:v>
                </c:pt>
                <c:pt idx="66">
                  <c:v>36357</c:v>
                </c:pt>
                <c:pt idx="67">
                  <c:v>36245</c:v>
                </c:pt>
                <c:pt idx="68">
                  <c:v>35302</c:v>
                </c:pt>
                <c:pt idx="69">
                  <c:v>35135</c:v>
                </c:pt>
                <c:pt idx="70">
                  <c:v>35004</c:v>
                </c:pt>
                <c:pt idx="71">
                  <c:v>35647</c:v>
                </c:pt>
                <c:pt idx="72">
                  <c:v>35169</c:v>
                </c:pt>
                <c:pt idx="73">
                  <c:v>35838</c:v>
                </c:pt>
                <c:pt idx="74">
                  <c:v>36408</c:v>
                </c:pt>
                <c:pt idx="75">
                  <c:v>36825</c:v>
                </c:pt>
                <c:pt idx="76">
                  <c:v>37402</c:v>
                </c:pt>
                <c:pt idx="77">
                  <c:v>37976</c:v>
                </c:pt>
                <c:pt idx="78">
                  <c:v>38584</c:v>
                </c:pt>
                <c:pt idx="79">
                  <c:v>38982</c:v>
                </c:pt>
                <c:pt idx="80">
                  <c:v>39824</c:v>
                </c:pt>
                <c:pt idx="81">
                  <c:v>40191</c:v>
                </c:pt>
                <c:pt idx="82">
                  <c:v>40848</c:v>
                </c:pt>
                <c:pt idx="83">
                  <c:v>41001</c:v>
                </c:pt>
                <c:pt idx="84">
                  <c:v>41063</c:v>
                </c:pt>
                <c:pt idx="85">
                  <c:v>41422</c:v>
                </c:pt>
                <c:pt idx="86">
                  <c:v>41506</c:v>
                </c:pt>
                <c:pt idx="87">
                  <c:v>41216</c:v>
                </c:pt>
                <c:pt idx="88">
                  <c:v>43124</c:v>
                </c:pt>
                <c:pt idx="89">
                  <c:v>42640</c:v>
                </c:pt>
                <c:pt idx="90">
                  <c:v>43247</c:v>
                </c:pt>
                <c:pt idx="91">
                  <c:v>43582</c:v>
                </c:pt>
                <c:pt idx="92">
                  <c:v>44470</c:v>
                </c:pt>
                <c:pt idx="93">
                  <c:v>45692</c:v>
                </c:pt>
                <c:pt idx="94">
                  <c:v>46109</c:v>
                </c:pt>
                <c:pt idx="95">
                  <c:v>46667</c:v>
                </c:pt>
                <c:pt idx="96">
                  <c:v>47140</c:v>
                </c:pt>
                <c:pt idx="97">
                  <c:v>47332</c:v>
                </c:pt>
                <c:pt idx="98">
                  <c:v>47804</c:v>
                </c:pt>
                <c:pt idx="99">
                  <c:v>48434</c:v>
                </c:pt>
                <c:pt idx="100">
                  <c:v>48091</c:v>
                </c:pt>
                <c:pt idx="101">
                  <c:v>39831</c:v>
                </c:pt>
                <c:pt idx="102">
                  <c:v>44539</c:v>
                </c:pt>
                <c:pt idx="103">
                  <c:v>45452</c:v>
                </c:pt>
                <c:pt idx="104">
                  <c:v>44880</c:v>
                </c:pt>
                <c:pt idx="105">
                  <c:v>46025</c:v>
                </c:pt>
                <c:pt idx="106">
                  <c:v>47075</c:v>
                </c:pt>
                <c:pt idx="107">
                  <c:v>48274</c:v>
                </c:pt>
                <c:pt idx="108">
                  <c:v>49496</c:v>
                </c:pt>
                <c:pt idx="109">
                  <c:v>49985</c:v>
                </c:pt>
                <c:pt idx="110">
                  <c:v>49935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1D-4E6F-88F7-120145316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4962000"/>
        <c:axId val="894959504"/>
      </c:lineChart>
      <c:catAx>
        <c:axId val="89496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94959504"/>
        <c:crosses val="autoZero"/>
        <c:auto val="1"/>
        <c:lblAlgn val="ctr"/>
        <c:lblOffset val="100"/>
        <c:noMultiLvlLbl val="0"/>
      </c:catAx>
      <c:valAx>
        <c:axId val="894959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IE" sz="105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GVA at Constant Basic Prices (Seasonally Adjusted)</a:t>
                </a:r>
              </a:p>
            </c:rich>
          </c:tx>
          <c:layout>
            <c:manualLayout>
              <c:xMode val="edge"/>
              <c:yMode val="edge"/>
              <c:x val="1.5361558066111299E-3"/>
              <c:y val="0.118215208374638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out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9496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37855594001977"/>
          <c:y val="8.8714807123416284E-2"/>
          <c:w val="0.76372669367684176"/>
          <c:h val="7.671089980342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Northern &amp; Western Region Gross Value</a:t>
            </a:r>
            <a:r>
              <a:rPr lang="en-IE" b="1" baseline="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Added and HH income 2012-21*</a:t>
            </a:r>
            <a:endParaRPr lang="en-IE" b="1" dirty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54778178480846"/>
          <c:y val="0.16843655532497007"/>
          <c:w val="0.81999172069339521"/>
          <c:h val="0.687354614226792"/>
        </c:manualLayout>
      </c:layout>
      <c:lineChart>
        <c:grouping val="standard"/>
        <c:varyColors val="0"/>
        <c:ser>
          <c:idx val="0"/>
          <c:order val="0"/>
          <c:tx>
            <c:strRef>
              <c:f>'RAA03.20230225T130214'!$B$15</c:f>
              <c:strCache>
                <c:ptCount val="1"/>
                <c:pt idx="0">
                  <c:v>GVA 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'RAA03.20230225T130214'!$C$14:$L$14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'RAA03.20230225T130214'!$C$15:$L$15</c:f>
              <c:numCache>
                <c:formatCode>#,##0</c:formatCode>
                <c:ptCount val="10"/>
                <c:pt idx="0">
                  <c:v>24388</c:v>
                </c:pt>
                <c:pt idx="1">
                  <c:v>21908</c:v>
                </c:pt>
                <c:pt idx="2">
                  <c:v>23024</c:v>
                </c:pt>
                <c:pt idx="3">
                  <c:v>24602</c:v>
                </c:pt>
                <c:pt idx="4">
                  <c:v>23620</c:v>
                </c:pt>
                <c:pt idx="5">
                  <c:v>26179</c:v>
                </c:pt>
                <c:pt idx="6">
                  <c:v>26650</c:v>
                </c:pt>
                <c:pt idx="7">
                  <c:v>28587</c:v>
                </c:pt>
                <c:pt idx="8">
                  <c:v>27031</c:v>
                </c:pt>
                <c:pt idx="9">
                  <c:v>30064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97-4647-B499-136E689A6DFE}"/>
            </c:ext>
          </c:extLst>
        </c:ser>
        <c:ser>
          <c:idx val="1"/>
          <c:order val="1"/>
          <c:tx>
            <c:strRef>
              <c:f>'RAA03.20230225T130214'!$B$16</c:f>
              <c:strCache>
                <c:ptCount val="1"/>
                <c:pt idx="0">
                  <c:v>Median Disposable HH income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'RAA03.20230225T130214'!$C$14:$L$14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'RAA03.20230225T130214'!$C$16:$L$16</c:f>
              <c:numCache>
                <c:formatCode>#,##0</c:formatCode>
                <c:ptCount val="10"/>
                <c:pt idx="0">
                  <c:v>16531</c:v>
                </c:pt>
                <c:pt idx="1">
                  <c:v>15993</c:v>
                </c:pt>
                <c:pt idx="2">
                  <c:v>15866</c:v>
                </c:pt>
                <c:pt idx="3">
                  <c:v>16350</c:v>
                </c:pt>
                <c:pt idx="4">
                  <c:v>16780</c:v>
                </c:pt>
                <c:pt idx="5">
                  <c:v>17979</c:v>
                </c:pt>
                <c:pt idx="6">
                  <c:v>18467</c:v>
                </c:pt>
                <c:pt idx="7">
                  <c:v>19343</c:v>
                </c:pt>
                <c:pt idx="8">
                  <c:v>20254</c:v>
                </c:pt>
                <c:pt idx="9">
                  <c:v>20882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7-4647-B499-136E689A6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1131104"/>
        <c:axId val="1271136512"/>
      </c:lineChart>
      <c:catAx>
        <c:axId val="12711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71136512"/>
        <c:crosses val="autoZero"/>
        <c:auto val="1"/>
        <c:lblAlgn val="ctr"/>
        <c:lblOffset val="100"/>
        <c:noMultiLvlLbl val="0"/>
      </c:catAx>
      <c:valAx>
        <c:axId val="1271136512"/>
        <c:scaling>
          <c:orientation val="minMax"/>
          <c:max val="31000"/>
          <c:min val="1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100" b="0">
                    <a:solidFill>
                      <a:sysClr val="windowText" lastClr="000000"/>
                    </a:solidFill>
                  </a:rPr>
                  <a:t>€ Per Capita </a:t>
                </a:r>
              </a:p>
            </c:rich>
          </c:tx>
          <c:layout>
            <c:manualLayout>
              <c:xMode val="edge"/>
              <c:yMode val="edge"/>
              <c:x val="0"/>
              <c:y val="0.428799107636630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in"/>
        <c:minorTickMark val="out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7113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17306940866874"/>
          <c:y val="0.92890216590624597"/>
          <c:w val="0.68866885389326338"/>
          <c:h val="6.8479870785382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0.41541</cdr:x>
      <cdr:y>0.4098</cdr:y>
    </cdr:from>
    <cdr:to>
      <cdr:x>0.59147</cdr:x>
      <cdr:y>0.57664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94EED1B-59E5-F581-871C-1A05D6E12FAA}"/>
            </a:ext>
          </a:extLst>
        </cdr:cNvPr>
        <cdr:cNvSpPr txBox="1"/>
      </cdr:nvSpPr>
      <cdr:spPr>
        <a:xfrm xmlns:a="http://schemas.openxmlformats.org/drawingml/2006/main">
          <a:off x="2876551" y="1871663"/>
          <a:ext cx="12192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dirty="0"/>
        </a:p>
      </cdr:txBody>
    </cdr:sp>
  </cdr:relSizeAnchor>
  <cdr:relSizeAnchor xmlns:cdr="http://schemas.openxmlformats.org/drawingml/2006/chartDrawing">
    <cdr:from>
      <cdr:x>0.15112</cdr:x>
      <cdr:y>0.72467</cdr:y>
    </cdr:from>
    <cdr:to>
      <cdr:x>0.32485</cdr:x>
      <cdr:y>0.97274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94B843C-80B9-6C04-980F-279D34482287}"/>
            </a:ext>
          </a:extLst>
        </cdr:cNvPr>
        <cdr:cNvSpPr txBox="1"/>
      </cdr:nvSpPr>
      <cdr:spPr>
        <a:xfrm xmlns:a="http://schemas.openxmlformats.org/drawingml/2006/main">
          <a:off x="600633" y="2161349"/>
          <a:ext cx="690492" cy="739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Dublin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30%</a:t>
          </a:r>
        </a:p>
      </cdr:txBody>
    </cdr:sp>
  </cdr:relSizeAnchor>
  <cdr:relSizeAnchor xmlns:cdr="http://schemas.openxmlformats.org/drawingml/2006/chartDrawing">
    <cdr:from>
      <cdr:x>0.17645</cdr:x>
      <cdr:y>0.21694</cdr:y>
    </cdr:from>
    <cdr:to>
      <cdr:x>0.41031</cdr:x>
      <cdr:y>0.3525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5997D42-C431-D934-E63B-744BE741DA26}"/>
            </a:ext>
          </a:extLst>
        </cdr:cNvPr>
        <cdr:cNvSpPr txBox="1"/>
      </cdr:nvSpPr>
      <cdr:spPr>
        <a:xfrm xmlns:a="http://schemas.openxmlformats.org/drawingml/2006/main">
          <a:off x="701293" y="647013"/>
          <a:ext cx="929470" cy="404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Mid-East                          15%</a:t>
          </a:r>
        </a:p>
      </cdr:txBody>
    </cdr:sp>
  </cdr:relSizeAnchor>
  <cdr:relSizeAnchor xmlns:cdr="http://schemas.openxmlformats.org/drawingml/2006/chartDrawing">
    <cdr:from>
      <cdr:x>0.30703</cdr:x>
      <cdr:y>0.46602</cdr:y>
    </cdr:from>
    <cdr:to>
      <cdr:x>0.69297</cdr:x>
      <cdr:y>0.60158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4D243F3-0B00-27AA-9C64-E094B2177C68}"/>
            </a:ext>
          </a:extLst>
        </cdr:cNvPr>
        <cdr:cNvSpPr txBox="1"/>
      </cdr:nvSpPr>
      <cdr:spPr>
        <a:xfrm xmlns:a="http://schemas.openxmlformats.org/drawingml/2006/main">
          <a:off x="1220274" y="1389896"/>
          <a:ext cx="1533932" cy="404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E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Employment Share:</a:t>
          </a:r>
        </a:p>
        <a:p xmlns:a="http://schemas.openxmlformats.org/drawingml/2006/main">
          <a:pPr algn="ctr"/>
          <a:r>
            <a:rPr lang="en-IE" b="1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NUTS 3 Region  </a:t>
          </a:r>
          <a:endParaRPr lang="en-IE" b="1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0.54603</cdr:x>
      <cdr:y>0.06472</cdr:y>
    </cdr:from>
    <cdr:to>
      <cdr:x>0.74195</cdr:x>
      <cdr:y>0.20027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2170191" y="193028"/>
          <a:ext cx="778691" cy="404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Border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8%</a:t>
          </a:r>
        </a:p>
      </cdr:txBody>
    </cdr:sp>
  </cdr:relSizeAnchor>
  <cdr:relSizeAnchor xmlns:cdr="http://schemas.openxmlformats.org/drawingml/2006/chartDrawing">
    <cdr:from>
      <cdr:x>0.3807</cdr:x>
      <cdr:y>0.07036</cdr:y>
    </cdr:from>
    <cdr:to>
      <cdr:x>0.58764</cdr:x>
      <cdr:y>0.20592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1513100" y="209849"/>
          <a:ext cx="822472" cy="404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Midland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6%</a:t>
          </a:r>
        </a:p>
      </cdr:txBody>
    </cdr:sp>
  </cdr:relSizeAnchor>
  <cdr:relSizeAnchor xmlns:cdr="http://schemas.openxmlformats.org/drawingml/2006/chartDrawing">
    <cdr:from>
      <cdr:x>0.62045</cdr:x>
      <cdr:y>0.83718</cdr:y>
    </cdr:from>
    <cdr:to>
      <cdr:x>0.92435</cdr:x>
      <cdr:y>0.97274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2465957" y="2496899"/>
          <a:ext cx="1207856" cy="404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South-West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14%</a:t>
          </a:r>
        </a:p>
      </cdr:txBody>
    </cdr:sp>
  </cdr:relSizeAnchor>
  <cdr:relSizeAnchor xmlns:cdr="http://schemas.openxmlformats.org/drawingml/2006/chartDrawing">
    <cdr:from>
      <cdr:x>0.74206</cdr:x>
      <cdr:y>0.62329</cdr:y>
    </cdr:from>
    <cdr:to>
      <cdr:x>0.97341</cdr:x>
      <cdr:y>0.75884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2949288" y="1858955"/>
          <a:ext cx="919500" cy="404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South-East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8%</a:t>
          </a:r>
        </a:p>
      </cdr:txBody>
    </cdr:sp>
  </cdr:relSizeAnchor>
  <cdr:relSizeAnchor xmlns:cdr="http://schemas.openxmlformats.org/drawingml/2006/chartDrawing">
    <cdr:from>
      <cdr:x>0.75429</cdr:x>
      <cdr:y>0.41129</cdr:y>
    </cdr:from>
    <cdr:to>
      <cdr:x>0.98133</cdr:x>
      <cdr:y>0.54685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2997893" y="1226665"/>
          <a:ext cx="902377" cy="404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Mid-West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9%</a:t>
          </a:r>
        </a:p>
      </cdr:txBody>
    </cdr:sp>
  </cdr:relSizeAnchor>
  <cdr:relSizeAnchor xmlns:cdr="http://schemas.openxmlformats.org/drawingml/2006/chartDrawing">
    <cdr:from>
      <cdr:x>0.68232</cdr:x>
      <cdr:y>0.17403</cdr:y>
    </cdr:from>
    <cdr:to>
      <cdr:x>0.87039</cdr:x>
      <cdr:y>0.30959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2711869" y="519055"/>
          <a:ext cx="747465" cy="404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West 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0.41541</cdr:x>
      <cdr:y>0.4098</cdr:y>
    </cdr:from>
    <cdr:to>
      <cdr:x>0.59147</cdr:x>
      <cdr:y>0.57664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94EED1B-59E5-F581-871C-1A05D6E12FAA}"/>
            </a:ext>
          </a:extLst>
        </cdr:cNvPr>
        <cdr:cNvSpPr txBox="1"/>
      </cdr:nvSpPr>
      <cdr:spPr>
        <a:xfrm xmlns:a="http://schemas.openxmlformats.org/drawingml/2006/main">
          <a:off x="2876551" y="1871663"/>
          <a:ext cx="12192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dirty="0"/>
        </a:p>
      </cdr:txBody>
    </cdr:sp>
  </cdr:relSizeAnchor>
  <cdr:relSizeAnchor xmlns:cdr="http://schemas.openxmlformats.org/drawingml/2006/chartDrawing">
    <cdr:from>
      <cdr:x>0.12117</cdr:x>
      <cdr:y>0.52797</cdr:y>
    </cdr:from>
    <cdr:to>
      <cdr:x>0.34175</cdr:x>
      <cdr:y>0.66352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94B843C-80B9-6C04-980F-279D34482287}"/>
            </a:ext>
          </a:extLst>
        </cdr:cNvPr>
        <cdr:cNvSpPr txBox="1"/>
      </cdr:nvSpPr>
      <cdr:spPr>
        <a:xfrm xmlns:a="http://schemas.openxmlformats.org/drawingml/2006/main">
          <a:off x="479829" y="1558567"/>
          <a:ext cx="873498" cy="40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Dublin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42%</a:t>
          </a:r>
          <a:endParaRPr lang="en-IE" sz="105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0.29481</cdr:x>
      <cdr:y>0.04489</cdr:y>
    </cdr:from>
    <cdr:to>
      <cdr:x>0.45672</cdr:x>
      <cdr:y>0.18045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5997D42-C431-D934-E63B-744BE741DA26}"/>
            </a:ext>
          </a:extLst>
        </cdr:cNvPr>
        <cdr:cNvSpPr txBox="1"/>
      </cdr:nvSpPr>
      <cdr:spPr>
        <a:xfrm xmlns:a="http://schemas.openxmlformats.org/drawingml/2006/main">
          <a:off x="1297882" y="139038"/>
          <a:ext cx="712814" cy="41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Mid-East                          8%</a:t>
          </a:r>
        </a:p>
      </cdr:txBody>
    </cdr:sp>
  </cdr:relSizeAnchor>
  <cdr:relSizeAnchor xmlns:cdr="http://schemas.openxmlformats.org/drawingml/2006/chartDrawing">
    <cdr:from>
      <cdr:x>0.3701</cdr:x>
      <cdr:y>0.398</cdr:y>
    </cdr:from>
    <cdr:to>
      <cdr:x>0.72286</cdr:x>
      <cdr:y>0.53356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4D243F3-0B00-27AA-9C64-E094B2177C68}"/>
            </a:ext>
          </a:extLst>
        </cdr:cNvPr>
        <cdr:cNvSpPr txBox="1"/>
      </cdr:nvSpPr>
      <cdr:spPr>
        <a:xfrm xmlns:a="http://schemas.openxmlformats.org/drawingml/2006/main">
          <a:off x="1629381" y="1232717"/>
          <a:ext cx="1553024" cy="41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E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Gross</a:t>
          </a:r>
          <a:r>
            <a:rPr lang="en-IE" b="1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Value Added:</a:t>
          </a:r>
          <a:endParaRPr lang="en-IE" b="1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 xmlns:a="http://schemas.openxmlformats.org/drawingml/2006/main">
          <a:pPr algn="ctr"/>
          <a:r>
            <a:rPr lang="en-IE" b="1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NUTS 3 Region  </a:t>
          </a:r>
          <a:endParaRPr lang="en-IE" b="1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0.52299</cdr:x>
      <cdr:y>0.00293</cdr:y>
    </cdr:from>
    <cdr:to>
      <cdr:x>0.76192</cdr:x>
      <cdr:y>0.13849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2071024" y="8659"/>
          <a:ext cx="946192" cy="400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Border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2%</a:t>
          </a:r>
        </a:p>
      </cdr:txBody>
    </cdr:sp>
  </cdr:relSizeAnchor>
  <cdr:relSizeAnchor xmlns:cdr="http://schemas.openxmlformats.org/drawingml/2006/chartDrawing">
    <cdr:from>
      <cdr:x>0.41729</cdr:x>
      <cdr:y>0</cdr:y>
    </cdr:from>
    <cdr:to>
      <cdr:x>0.5827</cdr:x>
      <cdr:y>0.13556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1837139" y="-1108845"/>
          <a:ext cx="728215" cy="41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Midland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2%</a:t>
          </a:r>
        </a:p>
      </cdr:txBody>
    </cdr:sp>
  </cdr:relSizeAnchor>
  <cdr:relSizeAnchor xmlns:cdr="http://schemas.openxmlformats.org/drawingml/2006/chartDrawing">
    <cdr:from>
      <cdr:x>0.79999</cdr:x>
      <cdr:y>0.58702</cdr:y>
    </cdr:from>
    <cdr:to>
      <cdr:x>1</cdr:x>
      <cdr:y>0.72258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3252567" y="1818150"/>
          <a:ext cx="813182" cy="41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South-West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28%</a:t>
          </a:r>
        </a:p>
      </cdr:txBody>
    </cdr:sp>
  </cdr:relSizeAnchor>
  <cdr:relSizeAnchor xmlns:cdr="http://schemas.openxmlformats.org/drawingml/2006/chartDrawing">
    <cdr:from>
      <cdr:x>0.76738</cdr:x>
      <cdr:y>0.22959</cdr:y>
    </cdr:from>
    <cdr:to>
      <cdr:x>0.97582</cdr:x>
      <cdr:y>0.36515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3038831" y="711099"/>
          <a:ext cx="825417" cy="41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South-East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5%</a:t>
          </a:r>
        </a:p>
      </cdr:txBody>
    </cdr:sp>
  </cdr:relSizeAnchor>
  <cdr:relSizeAnchor xmlns:cdr="http://schemas.openxmlformats.org/drawingml/2006/chartDrawing">
    <cdr:from>
      <cdr:x>0.6924</cdr:x>
      <cdr:y>0.12441</cdr:y>
    </cdr:from>
    <cdr:to>
      <cdr:x>0.95083</cdr:x>
      <cdr:y>0.25997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2741905" y="385323"/>
          <a:ext cx="1023368" cy="41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Mid-West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8%</a:t>
          </a:r>
        </a:p>
      </cdr:txBody>
    </cdr:sp>
  </cdr:relSizeAnchor>
  <cdr:relSizeAnchor xmlns:cdr="http://schemas.openxmlformats.org/drawingml/2006/chartDrawing">
    <cdr:from>
      <cdr:x>0.6187</cdr:x>
      <cdr:y>0.03372</cdr:y>
    </cdr:from>
    <cdr:to>
      <cdr:x>0.74938</cdr:x>
      <cdr:y>0.16928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BA07934-5333-03AB-2F34-80E321CD9270}"/>
            </a:ext>
          </a:extLst>
        </cdr:cNvPr>
        <cdr:cNvSpPr txBox="1"/>
      </cdr:nvSpPr>
      <cdr:spPr>
        <a:xfrm xmlns:a="http://schemas.openxmlformats.org/drawingml/2006/main">
          <a:off x="2723821" y="104430"/>
          <a:ext cx="575319" cy="41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West </a:t>
          </a:r>
        </a:p>
        <a:p xmlns:a="http://schemas.openxmlformats.org/drawingml/2006/main">
          <a:r>
            <a:rPr lang="en-IE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0.5308</cdr:x>
      <cdr:y>0.11133</cdr:y>
    </cdr:from>
    <cdr:to>
      <cdr:x>0.5308</cdr:x>
      <cdr:y>0.72029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CEEA4EC-241E-B7F4-4E60-244CFE5BAB33}"/>
            </a:ext>
          </a:extLst>
        </cdr:cNvPr>
        <cdr:cNvCxnSpPr/>
      </cdr:nvCxnSpPr>
      <cdr:spPr>
        <a:xfrm xmlns:a="http://schemas.openxmlformats.org/drawingml/2006/main">
          <a:off x="2412923" y="494474"/>
          <a:ext cx="0" cy="2704801"/>
        </a:xfrm>
        <a:prstGeom xmlns:a="http://schemas.openxmlformats.org/drawingml/2006/main" prst="line">
          <a:avLst/>
        </a:prstGeom>
        <a:ln xmlns:a="http://schemas.openxmlformats.org/drawingml/2006/main" w="28575">
          <a:prstDash val="sys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0.16026</cdr:x>
      <cdr:y>0.59064</cdr:y>
    </cdr:from>
    <cdr:to>
      <cdr:x>0.53818</cdr:x>
      <cdr:y>0.72364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4903E34-6162-F247-0890-2B5C0FF5CFAF}"/>
            </a:ext>
          </a:extLst>
        </cdr:cNvPr>
        <cdr:cNvSpPr txBox="1"/>
      </cdr:nvSpPr>
      <cdr:spPr>
        <a:xfrm xmlns:a="http://schemas.openxmlformats.org/drawingml/2006/main">
          <a:off x="728500" y="2623432"/>
          <a:ext cx="1717958" cy="590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General </a:t>
          </a:r>
          <a:r>
            <a:rPr lang="en-IE" sz="7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convergence</a:t>
          </a:r>
          <a:r>
            <a:rPr lang="en-IE" sz="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towards national</a:t>
          </a:r>
          <a:r>
            <a:rPr lang="en-IE" sz="700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average during economic boom and into the recessionary period from 2009.</a:t>
          </a:r>
          <a:endParaRPr lang="en-IE" sz="7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0.55593</cdr:x>
      <cdr:y>0.60239</cdr:y>
    </cdr:from>
    <cdr:to>
      <cdr:x>0.97071</cdr:x>
      <cdr:y>0.7354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F38F0851-6E78-33F1-CAF7-0AC40A75391E}"/>
            </a:ext>
          </a:extLst>
        </cdr:cNvPr>
        <cdr:cNvSpPr txBox="1"/>
      </cdr:nvSpPr>
      <cdr:spPr>
        <a:xfrm xmlns:a="http://schemas.openxmlformats.org/drawingml/2006/main">
          <a:off x="2527155" y="2675638"/>
          <a:ext cx="1885518" cy="590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General </a:t>
          </a:r>
          <a:r>
            <a:rPr lang="en-IE" sz="7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divergence</a:t>
          </a:r>
          <a:r>
            <a:rPr lang="en-IE" sz="700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away from</a:t>
          </a:r>
          <a:r>
            <a:rPr lang="en-IE" sz="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national</a:t>
          </a:r>
          <a:r>
            <a:rPr lang="en-IE" sz="700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average during recovery from recession.</a:t>
          </a:r>
          <a:endParaRPr lang="en-IE" sz="7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0.71537</cdr:x>
      <cdr:y>0.19775</cdr:y>
    </cdr:from>
    <cdr:to>
      <cdr:x>0.89992</cdr:x>
      <cdr:y>0.43085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206D2DCD-ED95-4972-3AE2-FF1EB9725C93}"/>
            </a:ext>
          </a:extLst>
        </cdr:cNvPr>
        <cdr:cNvSpPr/>
      </cdr:nvSpPr>
      <cdr:spPr>
        <a:xfrm xmlns:a="http://schemas.openxmlformats.org/drawingml/2006/main">
          <a:off x="4089445" y="812493"/>
          <a:ext cx="1054971" cy="95769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n-IE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0.89802</cdr:x>
      <cdr:y>0.14627</cdr:y>
    </cdr:from>
    <cdr:to>
      <cdr:x>0.89802</cdr:x>
      <cdr:y>0.88014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A7CACC2-6BBA-F1B7-E723-7A4D35F9E46E}"/>
            </a:ext>
          </a:extLst>
        </cdr:cNvPr>
        <cdr:cNvCxnSpPr/>
      </cdr:nvCxnSpPr>
      <cdr:spPr>
        <a:xfrm xmlns:a="http://schemas.openxmlformats.org/drawingml/2006/main">
          <a:off x="5005281" y="571446"/>
          <a:ext cx="0" cy="2867025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0.65624</cdr:x>
      <cdr:y>0.60592</cdr:y>
    </cdr:from>
    <cdr:to>
      <cdr:x>0.73663</cdr:x>
      <cdr:y>0.74018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206D2DCD-ED95-4972-3AE2-FF1EB9725C93}"/>
            </a:ext>
          </a:extLst>
        </cdr:cNvPr>
        <cdr:cNvSpPr/>
      </cdr:nvSpPr>
      <cdr:spPr>
        <a:xfrm xmlns:a="http://schemas.openxmlformats.org/drawingml/2006/main">
          <a:off x="4750551" y="2438405"/>
          <a:ext cx="581891" cy="54032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n-IE" dirty="0"/>
        </a:p>
      </cdr:txBody>
    </cdr:sp>
  </cdr:relSizeAnchor>
  <cdr:relSizeAnchor xmlns:cdr="http://schemas.openxmlformats.org/drawingml/2006/chartDrawing">
    <cdr:from>
      <cdr:x>0.09321</cdr:x>
      <cdr:y>0.62542</cdr:y>
    </cdr:from>
    <cdr:to>
      <cdr:x>0.17359</cdr:x>
      <cdr:y>0.75969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206D2DCD-ED95-4972-3AE2-FF1EB9725C93}"/>
            </a:ext>
          </a:extLst>
        </cdr:cNvPr>
        <cdr:cNvSpPr/>
      </cdr:nvSpPr>
      <cdr:spPr>
        <a:xfrm xmlns:a="http://schemas.openxmlformats.org/drawingml/2006/main">
          <a:off x="674738" y="2516893"/>
          <a:ext cx="581891" cy="54032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n-IE" dirty="0"/>
        </a:p>
      </cdr:txBody>
    </cdr:sp>
  </cdr:relSizeAnchor>
  <cdr:relSizeAnchor xmlns:cdr="http://schemas.openxmlformats.org/drawingml/2006/chartDrawing">
    <cdr:from>
      <cdr:x>0.54714</cdr:x>
      <cdr:y>0.16391</cdr:y>
    </cdr:from>
    <cdr:to>
      <cdr:x>0.62753</cdr:x>
      <cdr:y>0.29818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206D2DCD-ED95-4972-3AE2-FF1EB9725C93}"/>
            </a:ext>
          </a:extLst>
        </cdr:cNvPr>
        <cdr:cNvSpPr/>
      </cdr:nvSpPr>
      <cdr:spPr>
        <a:xfrm xmlns:a="http://schemas.openxmlformats.org/drawingml/2006/main">
          <a:off x="3960764" y="659635"/>
          <a:ext cx="581891" cy="54032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n-IE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0.55049</cdr:x>
      <cdr:y>0.54278</cdr:y>
    </cdr:from>
    <cdr:to>
      <cdr:x>0.81106</cdr:x>
      <cdr:y>0.86636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189745" y="2243771"/>
          <a:ext cx="1509841" cy="13376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000" baseline="0" dirty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Counties with negative figures indicate higher growth in the housing stock than total population from 2006-22. </a:t>
          </a:r>
          <a:endParaRPr lang="en-US" sz="1000" dirty="0">
            <a:solidFill>
              <a:sysClr val="windowText" lastClr="000000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0.5326</cdr:x>
      <cdr:y>0.51385</cdr:y>
    </cdr:from>
    <cdr:to>
      <cdr:x>0.5326</cdr:x>
      <cdr:y>0.87756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4202540D-229E-4909-572D-24DF66DB6AE9}"/>
            </a:ext>
          </a:extLst>
        </cdr:cNvPr>
        <cdr:cNvCxnSpPr/>
      </cdr:nvCxnSpPr>
      <cdr:spPr>
        <a:xfrm xmlns:a="http://schemas.openxmlformats.org/drawingml/2006/main">
          <a:off x="3086100" y="3533775"/>
          <a:ext cx="0" cy="250126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0.53248</cdr:x>
      <cdr:y>0.51271</cdr:y>
    </cdr:from>
    <cdr:to>
      <cdr:x>0.96318</cdr:x>
      <cdr:y>0.51271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5B0C7402-61A3-899B-4F9B-E10F600DFD1F}"/>
            </a:ext>
          </a:extLst>
        </cdr:cNvPr>
        <cdr:cNvCxnSpPr/>
      </cdr:nvCxnSpPr>
      <cdr:spPr>
        <a:xfrm xmlns:a="http://schemas.openxmlformats.org/drawingml/2006/main">
          <a:off x="3085399" y="2823666"/>
          <a:ext cx="249560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0.49567</cdr:x>
      <cdr:y>0</cdr:y>
    </cdr:from>
    <cdr:to>
      <cdr:x>0.49567</cdr:x>
      <cdr:y>0.72412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FE7FF3A-B986-69D9-51E9-C867CCA9D965}"/>
            </a:ext>
          </a:extLst>
        </cdr:cNvPr>
        <cdr:cNvCxnSpPr/>
      </cdr:nvCxnSpPr>
      <cdr:spPr>
        <a:xfrm xmlns:a="http://schemas.openxmlformats.org/drawingml/2006/main" flipV="1">
          <a:off x="2554211" y="-920574"/>
          <a:ext cx="0" cy="2869453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58550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4410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590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24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060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76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43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6175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398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1930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99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3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145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619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337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2021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6663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1362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7781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7655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6199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94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202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728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86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00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57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9031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8156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29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47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sterndevelopment.ie/wp-content/uploads/2020/07/WDC-Strategy-2019-2024-EN.pdf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ilchi.mp/b6a58ab3cf5a/insights-mailing-list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hyperlink" Target="https://westerndevelopment.ie/insights/" TargetMode="External"/><Relationship Id="rId10" Type="http://schemas.openxmlformats.org/officeDocument/2006/relationships/hyperlink" Target="https://westerndevelopment.ie/wp-content/uploads/2021/04/Regional-Economic-Impact-of-COVID-Final-2.pdf?dl=1" TargetMode="External"/><Relationship Id="rId4" Type="http://schemas.openxmlformats.org/officeDocument/2006/relationships/hyperlink" Target="https://westerndevelopment.ie/policy/publications/" TargetMode="External"/><Relationship Id="rId9" Type="http://schemas.openxmlformats.org/officeDocument/2006/relationships/hyperlink" Target="https://www.centralbank.ie/docs/default-source/publications/economic-letters/vol-2020-no-10-reg-impact-of-covid-19-western-reg-and-atlantic-eco-corridor-lydon-mcgrath.pdf?sfvrsn=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sterndevelopment.ie/policy/publications/?q=timely%20economic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B3647F3F-9F71-825C-5A43-9450252DE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13" y="0"/>
            <a:ext cx="9187826" cy="5151582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10800000">
            <a:off x="-3744" y="3713793"/>
            <a:ext cx="4575744" cy="832043"/>
          </a:xfrm>
          <a:custGeom>
            <a:avLst/>
            <a:gdLst/>
            <a:ahLst/>
            <a:cxnLst/>
            <a:rect l="l" t="t" r="r" b="b"/>
            <a:pathLst>
              <a:path w="5177610" h="1194157">
                <a:moveTo>
                  <a:pt x="5177610" y="955"/>
                </a:moveTo>
                <a:cubicBezTo>
                  <a:pt x="4964001" y="0"/>
                  <a:pt x="4766208" y="113411"/>
                  <a:pt x="4659126" y="298244"/>
                </a:cubicBezTo>
                <a:cubicBezTo>
                  <a:pt x="4552045" y="483078"/>
                  <a:pt x="4552045" y="711078"/>
                  <a:pt x="4659126" y="895912"/>
                </a:cubicBezTo>
                <a:cubicBezTo>
                  <a:pt x="4766208" y="1080745"/>
                  <a:pt x="4964001" y="1194156"/>
                  <a:pt x="5177610" y="1193201"/>
                </a:cubicBezTo>
                <a:lnTo>
                  <a:pt x="0" y="1193201"/>
                </a:lnTo>
                <a:cubicBezTo>
                  <a:pt x="213609" y="1194156"/>
                  <a:pt x="411403" y="1080745"/>
                  <a:pt x="518484" y="895912"/>
                </a:cubicBezTo>
                <a:cubicBezTo>
                  <a:pt x="625565" y="711078"/>
                  <a:pt x="625565" y="483078"/>
                  <a:pt x="518484" y="298244"/>
                </a:cubicBezTo>
                <a:cubicBezTo>
                  <a:pt x="411403" y="113411"/>
                  <a:pt x="213609" y="0"/>
                  <a:pt x="0" y="955"/>
                </a:cubicBezTo>
                <a:close/>
              </a:path>
            </a:pathLst>
          </a:custGeom>
          <a:solidFill>
            <a:srgbClr val="004D44"/>
          </a:solidFill>
        </p:spPr>
      </p:sp>
      <p:sp>
        <p:nvSpPr>
          <p:cNvPr id="6" name="AutoShape 6"/>
          <p:cNvSpPr/>
          <p:nvPr/>
        </p:nvSpPr>
        <p:spPr>
          <a:xfrm>
            <a:off x="0" y="1155873"/>
            <a:ext cx="9115005" cy="12999"/>
          </a:xfrm>
          <a:prstGeom prst="line">
            <a:avLst/>
          </a:prstGeom>
          <a:ln w="114300" cap="flat">
            <a:solidFill>
              <a:srgbClr val="B09F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7710954" y="3758324"/>
            <a:ext cx="746275" cy="652990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4D44"/>
          </a:solidFill>
        </p:spPr>
      </p:sp>
      <p:grpSp>
        <p:nvGrpSpPr>
          <p:cNvPr id="12" name="Group 12"/>
          <p:cNvGrpSpPr/>
          <p:nvPr/>
        </p:nvGrpSpPr>
        <p:grpSpPr>
          <a:xfrm rot="-10800000">
            <a:off x="8214959" y="4502025"/>
            <a:ext cx="641040" cy="560910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0"/>
                </a:lnSpc>
              </a:pPr>
              <a:endParaRPr sz="450" dirty="0"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7241290" y="4502025"/>
            <a:ext cx="907967" cy="560913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0"/>
                </a:lnSpc>
              </a:pPr>
              <a:endParaRPr sz="450" dirty="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7344819" y="3710583"/>
            <a:ext cx="549633" cy="480929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4D44"/>
          </a:solidFill>
          <a:ln>
            <a:noFill/>
          </a:ln>
        </p:spPr>
      </p:sp>
      <p:sp>
        <p:nvSpPr>
          <p:cNvPr id="22" name="Freeform 22"/>
          <p:cNvSpPr/>
          <p:nvPr/>
        </p:nvSpPr>
        <p:spPr>
          <a:xfrm>
            <a:off x="8500091" y="3951047"/>
            <a:ext cx="549633" cy="480929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4D44"/>
          </a:solidFill>
        </p:spPr>
      </p:sp>
      <p:sp>
        <p:nvSpPr>
          <p:cNvPr id="25" name="Freeform 25"/>
          <p:cNvSpPr/>
          <p:nvPr/>
        </p:nvSpPr>
        <p:spPr>
          <a:xfrm>
            <a:off x="8243659" y="3646477"/>
            <a:ext cx="427138" cy="37374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4D44"/>
          </a:solidFill>
        </p:spPr>
      </p:sp>
      <p:grpSp>
        <p:nvGrpSpPr>
          <p:cNvPr id="27" name="Group 27"/>
          <p:cNvGrpSpPr/>
          <p:nvPr/>
        </p:nvGrpSpPr>
        <p:grpSpPr>
          <a:xfrm>
            <a:off x="3589056" y="4244512"/>
            <a:ext cx="427138" cy="373746"/>
            <a:chOff x="0" y="0"/>
            <a:chExt cx="812800" cy="7112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0"/>
                </a:lnSpc>
              </a:pPr>
              <a:endParaRPr sz="450" dirty="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174899" y="4164423"/>
            <a:ext cx="427138" cy="373746"/>
            <a:chOff x="0" y="0"/>
            <a:chExt cx="812800" cy="711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0"/>
                </a:lnSpc>
              </a:pPr>
              <a:endParaRPr sz="450" dirty="0"/>
            </a:p>
          </p:txBody>
        </p:sp>
      </p:grpSp>
      <p:grpSp>
        <p:nvGrpSpPr>
          <p:cNvPr id="33" name="Group 33"/>
          <p:cNvGrpSpPr/>
          <p:nvPr/>
        </p:nvGrpSpPr>
        <p:grpSpPr>
          <a:xfrm rot="-10800000">
            <a:off x="3802626" y="4074383"/>
            <a:ext cx="549531" cy="480840"/>
            <a:chOff x="0" y="0"/>
            <a:chExt cx="812800" cy="711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0"/>
                </a:lnSpc>
              </a:pPr>
              <a:endParaRPr sz="450" dirty="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913374" y="3749646"/>
            <a:ext cx="315118" cy="275728"/>
            <a:chOff x="0" y="0"/>
            <a:chExt cx="812800" cy="7112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70"/>
                </a:lnSpc>
              </a:pPr>
              <a:endParaRPr sz="450" dirty="0"/>
            </a:p>
          </p:txBody>
        </p:sp>
      </p:grpSp>
      <p:grpSp>
        <p:nvGrpSpPr>
          <p:cNvPr id="39" name="Group 39"/>
          <p:cNvGrpSpPr/>
          <p:nvPr/>
        </p:nvGrpSpPr>
        <p:grpSpPr>
          <a:xfrm rot="5400000">
            <a:off x="-474091" y="2257456"/>
            <a:ext cx="1066715" cy="148214"/>
            <a:chOff x="0" y="0"/>
            <a:chExt cx="561891" cy="16795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61891" cy="167952"/>
            </a:xfrm>
            <a:custGeom>
              <a:avLst/>
              <a:gdLst/>
              <a:ahLst/>
              <a:cxnLst/>
              <a:rect l="l" t="t" r="r" b="b"/>
              <a:pathLst>
                <a:path w="561891" h="167952">
                  <a:moveTo>
                    <a:pt x="0" y="0"/>
                  </a:moveTo>
                  <a:lnTo>
                    <a:pt x="561891" y="0"/>
                  </a:lnTo>
                  <a:lnTo>
                    <a:pt x="561891" y="167952"/>
                  </a:lnTo>
                  <a:lnTo>
                    <a:pt x="0" y="167952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6"/>
                </a:lnSpc>
              </a:pPr>
              <a:endParaRPr sz="450" dirty="0"/>
            </a:p>
          </p:txBody>
        </p:sp>
      </p:grpSp>
      <p:grpSp>
        <p:nvGrpSpPr>
          <p:cNvPr id="42" name="Group 42"/>
          <p:cNvGrpSpPr/>
          <p:nvPr/>
        </p:nvGrpSpPr>
        <p:grpSpPr>
          <a:xfrm rot="5400000">
            <a:off x="-46555" y="3054868"/>
            <a:ext cx="208670" cy="142058"/>
            <a:chOff x="0" y="0"/>
            <a:chExt cx="109917" cy="16795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09917" cy="167952"/>
            </a:xfrm>
            <a:custGeom>
              <a:avLst/>
              <a:gdLst/>
              <a:ahLst/>
              <a:cxnLst/>
              <a:rect l="l" t="t" r="r" b="b"/>
              <a:pathLst>
                <a:path w="109917" h="167952">
                  <a:moveTo>
                    <a:pt x="0" y="0"/>
                  </a:moveTo>
                  <a:lnTo>
                    <a:pt x="109917" y="0"/>
                  </a:lnTo>
                  <a:lnTo>
                    <a:pt x="109917" y="167952"/>
                  </a:lnTo>
                  <a:lnTo>
                    <a:pt x="0" y="167952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6"/>
                </a:lnSpc>
              </a:pPr>
              <a:endParaRPr sz="450" dirty="0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406759" y="3914548"/>
            <a:ext cx="2607097" cy="1214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rgbClr val="FFFFFF"/>
                </a:solidFill>
                <a:latin typeface="Open Sans"/>
              </a:rPr>
              <a:t>    </a:t>
            </a:r>
            <a:r>
              <a:rPr lang="en-US" sz="13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Luke McGrath</a:t>
            </a:r>
          </a:p>
          <a:p>
            <a:r>
              <a:rPr lang="en-US" sz="1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Economist </a:t>
            </a:r>
          </a:p>
          <a:p>
            <a:r>
              <a:rPr lang="en-US" sz="1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Western Development Commission</a:t>
            </a:r>
            <a:endParaRPr lang="en-US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82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 </a:t>
            </a:r>
          </a:p>
          <a:p>
            <a:pPr>
              <a:lnSpc>
                <a:spcPts val="1260"/>
              </a:lnSpc>
            </a:pPr>
            <a:endParaRPr lang="en-US" sz="13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04802" y="2122198"/>
            <a:ext cx="8675581" cy="269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10"/>
              </a:lnSpc>
            </a:pPr>
            <a:r>
              <a:rPr lang="en-US" sz="1650" dirty="0">
                <a:latin typeface="Poppins Medium Italics"/>
              </a:rPr>
              <a:t> </a:t>
            </a:r>
          </a:p>
        </p:txBody>
      </p: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2458063" y="3411066"/>
            <a:ext cx="1395326" cy="1395326"/>
            <a:chOff x="0" y="0"/>
            <a:chExt cx="2787650" cy="278765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607F96">
                <a:alpha val="49804"/>
              </a:srgbClr>
            </a:solidFill>
          </p:spPr>
        </p:sp>
      </p:grpSp>
      <p:grpSp>
        <p:nvGrpSpPr>
          <p:cNvPr id="58" name="Group 54">
            <a:extLst>
              <a:ext uri="{FF2B5EF4-FFF2-40B4-BE49-F238E27FC236}">
                <a16:creationId xmlns:a16="http://schemas.microsoft.com/office/drawing/2014/main" id="{4F761BE2-2F36-81FD-E6F8-BBAAD6007604}"/>
              </a:ext>
            </a:extLst>
          </p:cNvPr>
          <p:cNvGrpSpPr>
            <a:grpSpLocks noChangeAspect="1"/>
          </p:cNvGrpSpPr>
          <p:nvPr/>
        </p:nvGrpSpPr>
        <p:grpSpPr>
          <a:xfrm>
            <a:off x="2630283" y="3577362"/>
            <a:ext cx="1044638" cy="994041"/>
            <a:chOff x="0" y="0"/>
            <a:chExt cx="6350013" cy="6349289"/>
          </a:xfrm>
        </p:grpSpPr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05BC211C-8D30-1E0F-97D9-0EEB639C319B}"/>
                </a:ext>
              </a:extLst>
            </p:cNvPr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4"/>
              <a:stretch>
                <a:fillRect t="-5" b="-5"/>
              </a:stretch>
            </a:blipFill>
          </p:spPr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CE01B3E-6BCB-822D-6A94-F293547DE313}"/>
              </a:ext>
            </a:extLst>
          </p:cNvPr>
          <p:cNvSpPr txBox="1"/>
          <p:nvPr/>
        </p:nvSpPr>
        <p:spPr>
          <a:xfrm>
            <a:off x="900650" y="330006"/>
            <a:ext cx="1927885" cy="69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A20E67-CA9C-2705-60C4-0D54E244AA8A}"/>
              </a:ext>
            </a:extLst>
          </p:cNvPr>
          <p:cNvSpPr txBox="1"/>
          <p:nvPr/>
        </p:nvSpPr>
        <p:spPr>
          <a:xfrm>
            <a:off x="1635507" y="1613569"/>
            <a:ext cx="625894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Key Regional Economic Trends since the Pandemic</a:t>
            </a:r>
          </a:p>
          <a:p>
            <a:pPr algn="ctr"/>
            <a:r>
              <a:rPr lang="en-GB" sz="28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ATU Galway: Guest Lecture</a:t>
            </a:r>
            <a:endParaRPr lang="en-IE" sz="28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CA78E289-178F-E9A1-9C8C-907A95191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670"/>
            <a:ext cx="2361529" cy="8883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87CE-AC4D-AC5C-F7F6-86080F2E24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17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0ECEC65-C927-424D-AE4F-C96A94EDE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83979"/>
              </p:ext>
            </p:extLst>
          </p:nvPr>
        </p:nvGraphicFramePr>
        <p:xfrm>
          <a:off x="4982680" y="1190875"/>
          <a:ext cx="4100025" cy="37697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4115">
                  <a:extLst>
                    <a:ext uri="{9D8B030D-6E8A-4147-A177-3AD203B41FA5}">
                      <a16:colId xmlns:a16="http://schemas.microsoft.com/office/drawing/2014/main" val="515102453"/>
                    </a:ext>
                  </a:extLst>
                </a:gridCol>
                <a:gridCol w="747102">
                  <a:extLst>
                    <a:ext uri="{9D8B030D-6E8A-4147-A177-3AD203B41FA5}">
                      <a16:colId xmlns:a16="http://schemas.microsoft.com/office/drawing/2014/main" val="2526572114"/>
                    </a:ext>
                  </a:extLst>
                </a:gridCol>
                <a:gridCol w="543902">
                  <a:extLst>
                    <a:ext uri="{9D8B030D-6E8A-4147-A177-3AD203B41FA5}">
                      <a16:colId xmlns:a16="http://schemas.microsoft.com/office/drawing/2014/main" val="648998421"/>
                    </a:ext>
                  </a:extLst>
                </a:gridCol>
                <a:gridCol w="543902">
                  <a:extLst>
                    <a:ext uri="{9D8B030D-6E8A-4147-A177-3AD203B41FA5}">
                      <a16:colId xmlns:a16="http://schemas.microsoft.com/office/drawing/2014/main" val="1574149425"/>
                    </a:ext>
                  </a:extLst>
                </a:gridCol>
                <a:gridCol w="543902">
                  <a:extLst>
                    <a:ext uri="{9D8B030D-6E8A-4147-A177-3AD203B41FA5}">
                      <a16:colId xmlns:a16="http://schemas.microsoft.com/office/drawing/2014/main" val="98960224"/>
                    </a:ext>
                  </a:extLst>
                </a:gridCol>
                <a:gridCol w="747102">
                  <a:extLst>
                    <a:ext uri="{9D8B030D-6E8A-4147-A177-3AD203B41FA5}">
                      <a16:colId xmlns:a16="http://schemas.microsoft.com/office/drawing/2014/main" val="3454083160"/>
                    </a:ext>
                  </a:extLst>
                </a:gridCol>
              </a:tblGrid>
              <a:tr h="214080">
                <a:tc gridSpan="6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cs typeface="Times New Roman" panose="02020603050405020304" pitchFamily="18" charset="0"/>
                        </a:rPr>
                        <a:t>Regional Covid Adjusted Unemployment Rate 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313519"/>
                  </a:ext>
                </a:extLst>
              </a:tr>
              <a:tr h="19790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2020Q1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2021Q1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24442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29.8 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79982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Border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19.9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63658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16.6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30.7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31796"/>
                  </a:ext>
                </a:extLst>
              </a:tr>
              <a:tr h="39332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Mid-West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18.8 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31963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South-East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19.7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31.8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17.9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18.0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44830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South-West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16.7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28.3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456772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Dublin 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28.7 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21.0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71829"/>
                  </a:ext>
                </a:extLst>
              </a:tr>
              <a:tr h="39332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Mid-East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29.5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98381"/>
                  </a:ext>
                </a:extLst>
              </a:tr>
              <a:tr h="33522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Midlands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29.3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16.5 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31507"/>
                  </a:ext>
                </a:extLst>
              </a:tr>
            </a:tbl>
          </a:graphicData>
        </a:graphic>
      </p:graphicFrame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FA04C633-21E2-4C22-AA4D-CC4AAD8C9345}"/>
              </a:ext>
            </a:extLst>
          </p:cNvPr>
          <p:cNvSpPr txBox="1">
            <a:spLocks/>
          </p:cNvSpPr>
          <p:nvPr/>
        </p:nvSpPr>
        <p:spPr>
          <a:xfrm>
            <a:off x="-141126" y="1003940"/>
            <a:ext cx="5123806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CSO provide National Covid Adjusted Unemployment rates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Assume all PUP recipients are “unemployed”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CSO notes these are not “official” and represent upper bound.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05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follow CSO approach to get regional estimates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Avg. No of PUP recipients (weekly LR series) added to LFS “unemployed” then divided by Labour Force for each quarter from LFS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sz="105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Border Region typically held highest Rates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peak at 34.6% q2 2020.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45B1496F-0CBE-4488-9F88-28F9EE4D06F8}"/>
              </a:ext>
            </a:extLst>
          </p:cNvPr>
          <p:cNvSpPr txBox="1">
            <a:spLocks/>
          </p:cNvSpPr>
          <p:nvPr/>
        </p:nvSpPr>
        <p:spPr>
          <a:xfrm>
            <a:off x="2387549" y="303816"/>
            <a:ext cx="6661201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Labour Market Trends: Covid-Adjusted Unemployment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5A989-BA46-87D6-31DB-1A7A21EAA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85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81A5DF58-FB87-45CF-B91C-E0E2046BCE57}"/>
              </a:ext>
            </a:extLst>
          </p:cNvPr>
          <p:cNvSpPr txBox="1">
            <a:spLocks/>
          </p:cNvSpPr>
          <p:nvPr/>
        </p:nvSpPr>
        <p:spPr>
          <a:xfrm>
            <a:off x="2708859" y="230048"/>
            <a:ext cx="715815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Labour Market Trends: Job Loss Rates  </a:t>
            </a:r>
          </a:p>
        </p:txBody>
      </p:sp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E0435D0A-0416-4917-BE97-FAFFE17115BB}"/>
              </a:ext>
            </a:extLst>
          </p:cNvPr>
          <p:cNvSpPr txBox="1">
            <a:spLocks/>
          </p:cNvSpPr>
          <p:nvPr/>
        </p:nvSpPr>
        <p:spPr>
          <a:xfrm>
            <a:off x="-183008" y="1211438"/>
            <a:ext cx="4607157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Job loss rates provides an indication of re-employment possibilities.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Methods from McGuiness and Kelly (2020). </a:t>
            </a:r>
            <a:endParaRPr lang="en-IE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No. “employed” from LFS divided by  </a:t>
            </a:r>
            <a:r>
              <a:rPr lang="en-IE" b="1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Avg</a:t>
            </a: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No. in receipt of PUP.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Border Region held highest Rates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peak at 30.9% q2 2020.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2EB3717-AEDE-4B29-BB13-A50F43C26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10221"/>
              </p:ext>
            </p:extLst>
          </p:nvPr>
        </p:nvGraphicFramePr>
        <p:xfrm>
          <a:off x="4572000" y="1211438"/>
          <a:ext cx="4199103" cy="36771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9077">
                  <a:extLst>
                    <a:ext uri="{9D8B030D-6E8A-4147-A177-3AD203B41FA5}">
                      <a16:colId xmlns:a16="http://schemas.microsoft.com/office/drawing/2014/main" val="515102453"/>
                    </a:ext>
                  </a:extLst>
                </a:gridCol>
                <a:gridCol w="775038">
                  <a:extLst>
                    <a:ext uri="{9D8B030D-6E8A-4147-A177-3AD203B41FA5}">
                      <a16:colId xmlns:a16="http://schemas.microsoft.com/office/drawing/2014/main" val="1457787290"/>
                    </a:ext>
                  </a:extLst>
                </a:gridCol>
                <a:gridCol w="747102">
                  <a:extLst>
                    <a:ext uri="{9D8B030D-6E8A-4147-A177-3AD203B41FA5}">
                      <a16:colId xmlns:a16="http://schemas.microsoft.com/office/drawing/2014/main" val="2526572114"/>
                    </a:ext>
                  </a:extLst>
                </a:gridCol>
                <a:gridCol w="543902">
                  <a:extLst>
                    <a:ext uri="{9D8B030D-6E8A-4147-A177-3AD203B41FA5}">
                      <a16:colId xmlns:a16="http://schemas.microsoft.com/office/drawing/2014/main" val="648998421"/>
                    </a:ext>
                  </a:extLst>
                </a:gridCol>
                <a:gridCol w="593441">
                  <a:extLst>
                    <a:ext uri="{9D8B030D-6E8A-4147-A177-3AD203B41FA5}">
                      <a16:colId xmlns:a16="http://schemas.microsoft.com/office/drawing/2014/main" val="1574149425"/>
                    </a:ext>
                  </a:extLst>
                </a:gridCol>
                <a:gridCol w="593441">
                  <a:extLst>
                    <a:ext uri="{9D8B030D-6E8A-4147-A177-3AD203B41FA5}">
                      <a16:colId xmlns:a16="http://schemas.microsoft.com/office/drawing/2014/main" val="98960224"/>
                    </a:ext>
                  </a:extLst>
                </a:gridCol>
                <a:gridCol w="747102">
                  <a:extLst>
                    <a:ext uri="{9D8B030D-6E8A-4147-A177-3AD203B41FA5}">
                      <a16:colId xmlns:a16="http://schemas.microsoft.com/office/drawing/2014/main" val="34540831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400" b="1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40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4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Job Loss Rates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313519"/>
                  </a:ext>
                </a:extLst>
              </a:tr>
              <a:tr h="108607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2020Q1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2021Q1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24442"/>
                  </a:ext>
                </a:extLst>
              </a:tr>
              <a:tr h="231349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25.8 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79982"/>
                  </a:ext>
                </a:extLst>
              </a:tr>
              <a:tr h="292720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Border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21.4 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63658"/>
                  </a:ext>
                </a:extLst>
              </a:tr>
              <a:tr h="231349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19.7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31796"/>
                  </a:ext>
                </a:extLst>
              </a:tr>
              <a:tr h="415462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Mid-West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19.2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31963"/>
                  </a:ext>
                </a:extLst>
              </a:tr>
              <a:tr h="476833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South-East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10.5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21.2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44830"/>
                  </a:ext>
                </a:extLst>
              </a:tr>
              <a:tr h="476833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South-West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456772"/>
                  </a:ext>
                </a:extLst>
              </a:tr>
              <a:tr h="292720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Dublin 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24.6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13.6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15.2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21.4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71829"/>
                  </a:ext>
                </a:extLst>
              </a:tr>
              <a:tr h="415462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Mid-East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26.1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11.7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98381"/>
                  </a:ext>
                </a:extLst>
              </a:tr>
              <a:tr h="354091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Midlands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24.9 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3150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826FD-0CB3-2AF3-BD2C-BC989DC86E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73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08" y="-34001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467564" y="-6264"/>
            <a:ext cx="715815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Economic Structures linked w/Covid impacts  </a:t>
            </a:r>
          </a:p>
        </p:txBody>
      </p:sp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F84B9D70-034A-4316-BD35-8243268A4924}"/>
              </a:ext>
            </a:extLst>
          </p:cNvPr>
          <p:cNvSpPr txBox="1">
            <a:spLocks/>
          </p:cNvSpPr>
          <p:nvPr/>
        </p:nvSpPr>
        <p:spPr>
          <a:xfrm>
            <a:off x="5534604" y="682184"/>
            <a:ext cx="3598232" cy="364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8000" indent="-288000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Strong positive correlation b/t Covid-19 employment exposure and PUP % of LF. </a:t>
            </a:r>
          </a:p>
          <a:p>
            <a:pPr marL="360000" lvl="1" indent="-288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Pearson Coeff. = 0.7 (0.6 ex. Kerry and Donegal)</a:t>
            </a:r>
          </a:p>
          <a:p>
            <a:pPr marL="360000" lvl="1" indent="-288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Helps explain some within region variation  E.g. Roscommon v Kerry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sz="1400" b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8000" indent="-288000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Potential for Regional (&amp; within region) Medium Term Unemployment Variation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sz="1400" b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8000" indent="-288000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Longer term impacts relate to broader recovery - no plain sailing</a:t>
            </a:r>
          </a:p>
          <a:p>
            <a:pPr marL="36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E.g. Roscommon % of public service employment may act as cushion but might constrain recovery phase? </a:t>
            </a:r>
          </a:p>
          <a:p>
            <a:pPr marL="114300" indent="0">
              <a:lnSpc>
                <a:spcPct val="100000"/>
              </a:lnSpc>
              <a:buNone/>
            </a:pPr>
            <a:endParaRPr lang="en-IE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4923C8E-9A07-415D-941A-9DEE7498E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858283"/>
              </p:ext>
            </p:extLst>
          </p:nvPr>
        </p:nvGraphicFramePr>
        <p:xfrm>
          <a:off x="60613" y="325999"/>
          <a:ext cx="5644543" cy="4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9077D-E72B-88F3-09CF-44D02EFA57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A8278FDE-B974-828F-D133-AF64238FC915}"/>
              </a:ext>
            </a:extLst>
          </p:cNvPr>
          <p:cNvSpPr txBox="1">
            <a:spLocks/>
          </p:cNvSpPr>
          <p:nvPr/>
        </p:nvSpPr>
        <p:spPr>
          <a:xfrm>
            <a:off x="0" y="4602340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McGrath (2021)</a:t>
            </a:r>
          </a:p>
        </p:txBody>
      </p:sp>
    </p:spTree>
    <p:extLst>
      <p:ext uri="{BB962C8B-B14F-4D97-AF65-F5344CB8AC3E}">
        <p14:creationId xmlns:p14="http://schemas.microsoft.com/office/powerpoint/2010/main" val="200707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14766" y="200573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“New Normal” Labour Market Trends: Live Register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4995757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2218" y="920573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4FCF4F8-9BF1-38A9-0ACF-C997AA0EC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040712"/>
              </p:ext>
            </p:extLst>
          </p:nvPr>
        </p:nvGraphicFramePr>
        <p:xfrm>
          <a:off x="4146068" y="656886"/>
          <a:ext cx="5494831" cy="399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64A1AE97-A740-9510-12B8-8199B8D9CE52}"/>
              </a:ext>
            </a:extLst>
          </p:cNvPr>
          <p:cNvSpPr txBox="1">
            <a:spLocks/>
          </p:cNvSpPr>
          <p:nvPr/>
        </p:nvSpPr>
        <p:spPr>
          <a:xfrm>
            <a:off x="-86472" y="1017089"/>
            <a:ext cx="4115061" cy="41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sz="16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As the Covid income supports wound down live register numbers began to rise – i.e. from August 2022.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During January, 2023 live register numbers fell nationally, but remained stagnant across the Western Region.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endParaRPr lang="en-GB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Higher regional shares of the labour force on the live register represent a continuation of a pre-pandemic trend related to regional economic &amp; social structures.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endParaRPr lang="en-GB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176842-787D-E358-012F-71E3A125AE59}"/>
              </a:ext>
            </a:extLst>
          </p:cNvPr>
          <p:cNvCxnSpPr>
            <a:cxnSpLocks/>
          </p:cNvCxnSpPr>
          <p:nvPr/>
        </p:nvCxnSpPr>
        <p:spPr>
          <a:xfrm>
            <a:off x="4616361" y="2154381"/>
            <a:ext cx="436089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07460A7-DF55-4153-ABE1-35C4FB021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 dirty="0"/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253FFE36-F2E7-6726-6C47-AA2D58762DEF}"/>
              </a:ext>
            </a:extLst>
          </p:cNvPr>
          <p:cNvSpPr txBox="1">
            <a:spLocks/>
          </p:cNvSpPr>
          <p:nvPr/>
        </p:nvSpPr>
        <p:spPr>
          <a:xfrm>
            <a:off x="4439218" y="4504054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</a:t>
            </a:r>
            <a:r>
              <a:rPr lang="en-IE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Analysis of CSO Data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99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-8082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0ECEC65-C927-424D-AE4F-C96A94EDE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42692"/>
              </p:ext>
            </p:extLst>
          </p:nvPr>
        </p:nvGraphicFramePr>
        <p:xfrm>
          <a:off x="4982680" y="1408415"/>
          <a:ext cx="4106234" cy="21049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35031">
                  <a:extLst>
                    <a:ext uri="{9D8B030D-6E8A-4147-A177-3AD203B41FA5}">
                      <a16:colId xmlns:a16="http://schemas.microsoft.com/office/drawing/2014/main" val="515102453"/>
                    </a:ext>
                  </a:extLst>
                </a:gridCol>
                <a:gridCol w="899502">
                  <a:extLst>
                    <a:ext uri="{9D8B030D-6E8A-4147-A177-3AD203B41FA5}">
                      <a16:colId xmlns:a16="http://schemas.microsoft.com/office/drawing/2014/main" val="2526572114"/>
                    </a:ext>
                  </a:extLst>
                </a:gridCol>
                <a:gridCol w="899502">
                  <a:extLst>
                    <a:ext uri="{9D8B030D-6E8A-4147-A177-3AD203B41FA5}">
                      <a16:colId xmlns:a16="http://schemas.microsoft.com/office/drawing/2014/main" val="648998421"/>
                    </a:ext>
                  </a:extLst>
                </a:gridCol>
                <a:gridCol w="872199">
                  <a:extLst>
                    <a:ext uri="{9D8B030D-6E8A-4147-A177-3AD203B41FA5}">
                      <a16:colId xmlns:a16="http://schemas.microsoft.com/office/drawing/2014/main" val="1574149425"/>
                    </a:ext>
                  </a:extLst>
                </a:gridCol>
              </a:tblGrid>
              <a:tr h="214080">
                <a:tc gridSpan="4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cs typeface="Times New Roman" panose="02020603050405020304" pitchFamily="18" charset="0"/>
                        </a:rPr>
                        <a:t>ILO Official Unemployment Rate 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313519"/>
                  </a:ext>
                </a:extLst>
              </a:tr>
              <a:tr h="19790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2022Q1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2022Q2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2022Q3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24442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79982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Border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63658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31796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Northern &amp; Western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7125"/>
                  </a:ext>
                </a:extLst>
              </a:tr>
            </a:tbl>
          </a:graphicData>
        </a:graphic>
      </p:graphicFrame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FA04C633-21E2-4C22-AA4D-CC4AAD8C9345}"/>
              </a:ext>
            </a:extLst>
          </p:cNvPr>
          <p:cNvSpPr txBox="1">
            <a:spLocks/>
          </p:cNvSpPr>
          <p:nvPr/>
        </p:nvSpPr>
        <p:spPr>
          <a:xfrm>
            <a:off x="-141126" y="1294115"/>
            <a:ext cx="5026506" cy="3807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During the first half of 2022, Border and West regions unemployment rates were below national average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05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05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Q3, Unemployment has risen above national average. </a:t>
            </a: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least in part linked with duality of Irish Economy (Foreign Multinationals v Domestic firms)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45B1496F-0CBE-4488-9F88-28F9EE4D06F8}"/>
              </a:ext>
            </a:extLst>
          </p:cNvPr>
          <p:cNvSpPr txBox="1">
            <a:spLocks/>
          </p:cNvSpPr>
          <p:nvPr/>
        </p:nvSpPr>
        <p:spPr>
          <a:xfrm>
            <a:off x="2387549" y="303816"/>
            <a:ext cx="765788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“New-Normal” Labour Market Trends: Unemployment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B7ADA-7F13-1749-88C0-50A14A5ACC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B7DFB049-056F-10FF-9024-16D257B53E11}"/>
              </a:ext>
            </a:extLst>
          </p:cNvPr>
          <p:cNvSpPr txBox="1">
            <a:spLocks/>
          </p:cNvSpPr>
          <p:nvPr/>
        </p:nvSpPr>
        <p:spPr>
          <a:xfrm>
            <a:off x="4885380" y="3531256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</a:t>
            </a:r>
            <a:r>
              <a:rPr lang="en-IE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Analysis of CSO Data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1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30310"/>
            <a:ext cx="1914894" cy="720000"/>
          </a:xfrm>
          <a:prstGeom prst="rect">
            <a:avLst/>
          </a:prstGeom>
        </p:spPr>
      </p:pic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4995757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2218" y="920573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64A1AE97-A740-9510-12B8-8199B8D9CE52}"/>
              </a:ext>
            </a:extLst>
          </p:cNvPr>
          <p:cNvSpPr txBox="1">
            <a:spLocks/>
          </p:cNvSpPr>
          <p:nvPr/>
        </p:nvSpPr>
        <p:spPr>
          <a:xfrm>
            <a:off x="87830" y="1001391"/>
            <a:ext cx="3850709" cy="41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428C1C45-379C-989B-1C1A-A24CC5A83953}"/>
              </a:ext>
            </a:extLst>
          </p:cNvPr>
          <p:cNvSpPr txBox="1">
            <a:spLocks/>
          </p:cNvSpPr>
          <p:nvPr/>
        </p:nvSpPr>
        <p:spPr>
          <a:xfrm>
            <a:off x="5495926" y="1110178"/>
            <a:ext cx="3606828" cy="41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6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National accounts show pandemic trend of multinational sector overtaking domestic sector. 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endParaRPr lang="en-GB" sz="1600" b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6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Western Region more dependant on domestic sector.</a:t>
            </a:r>
          </a:p>
          <a:p>
            <a:pPr marL="742950" lvl="1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Contraction in domestically owned firms during Q3 2022 - coincides with unemployment rates, in the Border region and West region above the national average</a:t>
            </a: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IE" sz="36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FD8C987-26DA-3967-D9C2-5052285E9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852617"/>
              </p:ext>
            </p:extLst>
          </p:nvPr>
        </p:nvGraphicFramePr>
        <p:xfrm>
          <a:off x="34664" y="739708"/>
          <a:ext cx="5573702" cy="390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Google Shape;54;p13">
            <a:extLst>
              <a:ext uri="{FF2B5EF4-FFF2-40B4-BE49-F238E27FC236}">
                <a16:creationId xmlns:a16="http://schemas.microsoft.com/office/drawing/2014/main" id="{82BDCC7C-4287-68C5-933F-D169CDA840BA}"/>
              </a:ext>
            </a:extLst>
          </p:cNvPr>
          <p:cNvSpPr txBox="1">
            <a:spLocks/>
          </p:cNvSpPr>
          <p:nvPr/>
        </p:nvSpPr>
        <p:spPr>
          <a:xfrm>
            <a:off x="2404292" y="143561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Economic Activity trends: Duality of Irish Economy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5CE55EE-759C-3809-1635-DA3C4CB35E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 dirty="0"/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D8196249-D662-0B97-1C82-0C0BA1175FF8}"/>
              </a:ext>
            </a:extLst>
          </p:cNvPr>
          <p:cNvSpPr txBox="1">
            <a:spLocks/>
          </p:cNvSpPr>
          <p:nvPr/>
        </p:nvSpPr>
        <p:spPr>
          <a:xfrm>
            <a:off x="-43826" y="4626395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</a:t>
            </a:r>
            <a:r>
              <a:rPr lang="en-IE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Analysis of CSO Data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55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937" y="-8082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92" y="13778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00911" y="60996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Economic Activity trends: Incomes &amp; Output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4995757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2218" y="920573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64A1AE97-A740-9510-12B8-8199B8D9CE52}"/>
              </a:ext>
            </a:extLst>
          </p:cNvPr>
          <p:cNvSpPr txBox="1">
            <a:spLocks/>
          </p:cNvSpPr>
          <p:nvPr/>
        </p:nvSpPr>
        <p:spPr>
          <a:xfrm>
            <a:off x="87830" y="1001391"/>
            <a:ext cx="3850709" cy="41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428C1C45-379C-989B-1C1A-A24CC5A83953}"/>
              </a:ext>
            </a:extLst>
          </p:cNvPr>
          <p:cNvSpPr txBox="1">
            <a:spLocks/>
          </p:cNvSpPr>
          <p:nvPr/>
        </p:nvSpPr>
        <p:spPr>
          <a:xfrm>
            <a:off x="5115413" y="1020814"/>
            <a:ext cx="4226397" cy="41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Northern &amp; Western HH incomes continued to grow (nominal) through 2020 &amp; 2021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endParaRPr lang="en-GB" sz="1400" b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Northern &amp; Western GVA fell during 2020 related to higher Covid exposure. 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endParaRPr lang="en-GB" sz="1400" b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Inflation has had a sharp regional impact in 2022.</a:t>
            </a:r>
          </a:p>
          <a:p>
            <a:pPr marL="742950" lvl="1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Energy, Fuel &amp; Food drivers of inflation</a:t>
            </a:r>
          </a:p>
          <a:p>
            <a:pPr marL="742950" lvl="1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Rural areas spend larger shares of income on these items</a:t>
            </a:r>
          </a:p>
          <a:p>
            <a:pPr marL="742950" lvl="1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SILC data shows a 1.4% fall in real HH incomes in Northern &amp; Western Region.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D620D2-1986-4933-2C37-8FEB82BFB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462326"/>
              </p:ext>
            </p:extLst>
          </p:nvPr>
        </p:nvGraphicFramePr>
        <p:xfrm>
          <a:off x="-66937" y="755638"/>
          <a:ext cx="5169556" cy="404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1BF4FB-022E-A3DB-EF52-CA048AD59ABA}"/>
              </a:ext>
            </a:extLst>
          </p:cNvPr>
          <p:cNvCxnSpPr>
            <a:cxnSpLocks/>
          </p:cNvCxnSpPr>
          <p:nvPr/>
        </p:nvCxnSpPr>
        <p:spPr>
          <a:xfrm>
            <a:off x="3884353" y="1461247"/>
            <a:ext cx="0" cy="276168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2682BA3-0709-78A1-89EC-8C9A8C3DEE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 dirty="0"/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064F1621-27A0-BC68-DB5A-88EA8881DCC9}"/>
              </a:ext>
            </a:extLst>
          </p:cNvPr>
          <p:cNvSpPr txBox="1">
            <a:spLocks/>
          </p:cNvSpPr>
          <p:nvPr/>
        </p:nvSpPr>
        <p:spPr>
          <a:xfrm>
            <a:off x="115592" y="4671656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</a:t>
            </a:r>
            <a:r>
              <a:rPr lang="en-IE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Analysis of CSO Data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33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76" y="5635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14766" y="74013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Economic Activity trends: Inflation!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4995757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2218" y="920573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64A1AE97-A740-9510-12B8-8199B8D9CE52}"/>
              </a:ext>
            </a:extLst>
          </p:cNvPr>
          <p:cNvSpPr txBox="1">
            <a:spLocks/>
          </p:cNvSpPr>
          <p:nvPr/>
        </p:nvSpPr>
        <p:spPr>
          <a:xfrm>
            <a:off x="87830" y="1001391"/>
            <a:ext cx="3850709" cy="41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658968-DA9F-AD42-6782-780FBCE0E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F90FD4B-D690-8420-713C-07552E64F9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525698"/>
              </p:ext>
            </p:extLst>
          </p:nvPr>
        </p:nvGraphicFramePr>
        <p:xfrm>
          <a:off x="400558" y="758212"/>
          <a:ext cx="818904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EC3C91E7-1ADF-EDA6-516C-412D9D6EEE15}"/>
              </a:ext>
            </a:extLst>
          </p:cNvPr>
          <p:cNvSpPr txBox="1">
            <a:spLocks/>
          </p:cNvSpPr>
          <p:nvPr/>
        </p:nvSpPr>
        <p:spPr>
          <a:xfrm>
            <a:off x="666481" y="4648562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</a:t>
            </a:r>
            <a:r>
              <a:rPr lang="en-IE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Analysis of CSO Data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576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79" y="77340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14766" y="200573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Economic Activity trends: Rural Price Inflation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4995757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2218" y="920573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64A1AE97-A740-9510-12B8-8199B8D9CE52}"/>
              </a:ext>
            </a:extLst>
          </p:cNvPr>
          <p:cNvSpPr txBox="1">
            <a:spLocks/>
          </p:cNvSpPr>
          <p:nvPr/>
        </p:nvSpPr>
        <p:spPr>
          <a:xfrm>
            <a:off x="87830" y="1001391"/>
            <a:ext cx="3850709" cy="41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06708E6-1835-6580-90A1-5B8D210C6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2418"/>
              </p:ext>
            </p:extLst>
          </p:nvPr>
        </p:nvGraphicFramePr>
        <p:xfrm>
          <a:off x="0" y="771612"/>
          <a:ext cx="9144000" cy="417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658968-DA9F-AD42-6782-780FBCE0E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 dirty="0"/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E2BE82A6-BBC8-7B7E-DB6D-E52911922E15}"/>
              </a:ext>
            </a:extLst>
          </p:cNvPr>
          <p:cNvSpPr txBox="1">
            <a:spLocks/>
          </p:cNvSpPr>
          <p:nvPr/>
        </p:nvSpPr>
        <p:spPr>
          <a:xfrm>
            <a:off x="-2218" y="4550065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</a:t>
            </a:r>
            <a:r>
              <a:rPr lang="en-IE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Analysis of CSO Data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48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69" y="0"/>
            <a:ext cx="9209138" cy="5143500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257211" y="239310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Keys to Future Regional Growth: Infrastructure Deficits (1)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8355965" y="79703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335793" y="671192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1030" name="Picture 6" descr="Ireland transportation map - Map of ireland transportation (Northern Europe  - Europe)">
            <a:extLst>
              <a:ext uri="{FF2B5EF4-FFF2-40B4-BE49-F238E27FC236}">
                <a16:creationId xmlns:a16="http://schemas.microsoft.com/office/drawing/2014/main" id="{836CBC16-98DE-68F7-9FE2-093CFADF5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8" y="1121146"/>
            <a:ext cx="3483841" cy="36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1A305FF8-AE40-DFA5-F2B6-03C11F41B981}"/>
              </a:ext>
            </a:extLst>
          </p:cNvPr>
          <p:cNvSpPr txBox="1">
            <a:spLocks/>
          </p:cNvSpPr>
          <p:nvPr/>
        </p:nvSpPr>
        <p:spPr>
          <a:xfrm>
            <a:off x="4294641" y="1127319"/>
            <a:ext cx="5026506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Decades of underinvestment in Regional physical infrastructure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Road and Rail networks have focused on connectivity to Dublin.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Deficits also for Ports and Airports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sz="16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IE" sz="1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Need for delivery of NDP + priority for regional infrastructure.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sz="16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IE" sz="1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Deficits in digital infrastructure too!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6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A58EF5-2763-47CF-5A39-92D75E7ECB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35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13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34937" y="222357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Western Development Commission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93639" y="1220985"/>
            <a:ext cx="4065750" cy="392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Tx/>
            </a:pPr>
            <a:r>
              <a:rPr lang="en-GB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State body – Department of Rural and Community Development (DRCD)</a:t>
            </a:r>
          </a:p>
          <a:p>
            <a:pPr marL="171450" indent="-171450">
              <a:buClrTx/>
            </a:pPr>
            <a:endParaRPr lang="en-IE" sz="1200" b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buClrTx/>
            </a:pPr>
            <a:r>
              <a:rPr lang="en-IE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WDC Act 1998 </a:t>
            </a:r>
          </a:p>
          <a:p>
            <a:pPr marL="0" indent="0">
              <a:buClrTx/>
              <a:buNone/>
            </a:pPr>
            <a:r>
              <a:rPr lang="en-IE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‘….</a:t>
            </a:r>
            <a:r>
              <a:rPr lang="en-IE" i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foster and promote the economic and social development of the Western Region’</a:t>
            </a:r>
          </a:p>
          <a:p>
            <a:pPr>
              <a:buClrTx/>
            </a:pPr>
            <a:endParaRPr lang="en-IE" sz="11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buClrTx/>
            </a:pPr>
            <a:r>
              <a:rPr lang="en-IE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7 county Western Region</a:t>
            </a:r>
          </a:p>
          <a:p>
            <a:pPr marL="114300" indent="0" algn="ctr">
              <a:buClrTx/>
              <a:buNone/>
            </a:pPr>
            <a:r>
              <a:rPr lang="en-IE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(Clare, Donegal, Galway, Leitrim Mayo, Roscommon, Sligo)</a:t>
            </a: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122076" y="1219228"/>
            <a:ext cx="4065750" cy="295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Our work is built on 3 key pillars:</a:t>
            </a:r>
            <a:br>
              <a:rPr lang="en-GB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</a:br>
            <a:endParaRPr lang="en-GB" b="1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GB" sz="18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 promotion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GB" sz="18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 leadership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Policy Analysis Team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GB" sz="18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Sustainable enterprise</a:t>
            </a:r>
          </a:p>
          <a:p>
            <a:pPr marL="114300" indent="0">
              <a:buClrTx/>
              <a:buNone/>
            </a:pPr>
            <a:r>
              <a:rPr lang="en-GB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</a:t>
            </a:r>
            <a:r>
              <a:rPr lang="en-GB" sz="105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Download WDC Strategy </a:t>
            </a:r>
            <a:r>
              <a:rPr lang="en-GB" sz="105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here </a:t>
            </a:r>
            <a:endParaRPr lang="en-GB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1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34832-4C42-F8D5-8AF4-6E3DA13BC9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853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138" y="0"/>
            <a:ext cx="9209138" cy="5143500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209129" y="200573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Keys to Future Regional Growth: Infrastructure Deficits (2)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8349878" y="741023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377357" y="886078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1A305FF8-AE40-DFA5-F2B6-03C11F41B981}"/>
              </a:ext>
            </a:extLst>
          </p:cNvPr>
          <p:cNvSpPr txBox="1">
            <a:spLocks/>
          </p:cNvSpPr>
          <p:nvPr/>
        </p:nvSpPr>
        <p:spPr>
          <a:xfrm>
            <a:off x="5943535" y="1214357"/>
            <a:ext cx="3253323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 Infrastructure deficits too.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Rural and regional entrepreneurs are constrained by internet speed and reliability.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Need for delivery of National Broadband Plan.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6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5FB114-7549-F246-704E-1270EE13E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2" y="1253723"/>
            <a:ext cx="5845454" cy="3291527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9816A09-F63C-D572-EC9D-83B30DC3E9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505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138" y="0"/>
            <a:ext cx="9209138" cy="5143500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326191" y="237465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Keys to Future Regional Growth: Infrastructure Deficits (3)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8355965" y="79703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335793" y="671192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152D3-A9D5-F32B-CAF4-AB2C1BE970F0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/>
          <a:stretch/>
        </p:blipFill>
        <p:spPr bwMode="auto">
          <a:xfrm>
            <a:off x="3895167" y="1332516"/>
            <a:ext cx="5168584" cy="3441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D690A1FD-2934-FB8D-5805-640508307216}"/>
              </a:ext>
            </a:extLst>
          </p:cNvPr>
          <p:cNvSpPr txBox="1">
            <a:spLocks/>
          </p:cNvSpPr>
          <p:nvPr/>
        </p:nvSpPr>
        <p:spPr>
          <a:xfrm>
            <a:off x="-104448" y="1186641"/>
            <a:ext cx="4030807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does this matter?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Infrastructure supports employment.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Infrastructure deficits mean employment opportunities are less accessible. </a:t>
            </a:r>
            <a:endParaRPr lang="en-IE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Need to close regional infrastructure deficits to support regional development.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6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4CE66-D27E-166E-5654-D795589851A6}"/>
              </a:ext>
            </a:extLst>
          </p:cNvPr>
          <p:cNvSpPr txBox="1"/>
          <p:nvPr/>
        </p:nvSpPr>
        <p:spPr>
          <a:xfrm>
            <a:off x="4324918" y="4745633"/>
            <a:ext cx="2753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Source: NTA (2021)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EF3BF-AAA0-31DA-1C43-A5C0BC50305D}"/>
              </a:ext>
            </a:extLst>
          </p:cNvPr>
          <p:cNvSpPr txBox="1"/>
          <p:nvPr/>
        </p:nvSpPr>
        <p:spPr>
          <a:xfrm>
            <a:off x="4197014" y="1040419"/>
            <a:ext cx="6376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NTA Employment Accessibility Index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834EDF-BC07-C0F7-C385-B246FD1920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849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138" y="0"/>
            <a:ext cx="9209138" cy="5143500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403" y="0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1875226" y="76973"/>
            <a:ext cx="7474789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Keys to Future Regional Growth: Human Capital/Education &amp; Skills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8355965" y="79703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335793" y="671192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D690A1FD-2934-FB8D-5805-640508307216}"/>
              </a:ext>
            </a:extLst>
          </p:cNvPr>
          <p:cNvSpPr txBox="1">
            <a:spLocks/>
          </p:cNvSpPr>
          <p:nvPr/>
        </p:nvSpPr>
        <p:spPr>
          <a:xfrm>
            <a:off x="-130276" y="796973"/>
            <a:ext cx="4637138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sz="1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Lower levels of educational attainment at regional level.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with &lt;lower secondary education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Ireland 12%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Northern &amp; Western  15</a:t>
            </a:r>
            <a:r>
              <a:rPr lang="en-IE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endParaRPr lang="en-IE" sz="1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Early Leavers from education &amp; training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Ireland 5%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Northern &amp; Western 6</a:t>
            </a:r>
            <a:r>
              <a:rPr lang="en-IE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</a:p>
          <a:p>
            <a:pPr marL="1054100" lvl="2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None/>
            </a:pPr>
            <a:endParaRPr lang="en-IE" sz="3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 of Labour Force w/3</a:t>
            </a:r>
            <a:r>
              <a:rPr lang="en-IE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IE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level degree and/or employed in science &amp; technology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Ireland 58%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Northern &amp; Western 52%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endParaRPr lang="en-IE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IE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6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A382A41C-9D94-E291-7AD7-DF20A8792430}"/>
              </a:ext>
            </a:extLst>
          </p:cNvPr>
          <p:cNvSpPr txBox="1">
            <a:spLocks/>
          </p:cNvSpPr>
          <p:nvPr/>
        </p:nvSpPr>
        <p:spPr>
          <a:xfrm>
            <a:off x="4712379" y="817364"/>
            <a:ext cx="4637138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sz="1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Graduate retention issues</a:t>
            </a: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Share of graduates that worked within the region of their Higher Education Institute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Dublin 69%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Border 39%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IE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West 46%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endParaRPr lang="en-IE" sz="18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endParaRPr lang="en-IE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IE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6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B75C89A-5DD7-316A-4D95-D653F16371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755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69" y="0"/>
            <a:ext cx="9209138" cy="5143500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14766" y="200573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Keys to Future Regional Growth: Innovation (1)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8355965" y="79703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335793" y="671192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BE67D-EC32-A343-AC46-C9DBF6F85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65" y="1231705"/>
            <a:ext cx="4065751" cy="3313754"/>
          </a:xfrm>
          <a:prstGeom prst="rect">
            <a:avLst/>
          </a:prstGeom>
        </p:spPr>
      </p:pic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DA9FFBD9-6212-FD07-8B76-7FFC36DB8817}"/>
              </a:ext>
            </a:extLst>
          </p:cNvPr>
          <p:cNvSpPr txBox="1">
            <a:spLocks/>
          </p:cNvSpPr>
          <p:nvPr/>
        </p:nvSpPr>
        <p:spPr>
          <a:xfrm>
            <a:off x="4238625" y="1121575"/>
            <a:ext cx="4937944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Ireland is above EU avg. for many metrics.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 Northern &amp; Western Region considerably below Irish and EU Avg. across Innovation (&amp; Infrastructure) + other metrics.</a:t>
            </a: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IE" sz="1050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05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6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6727A-5C1D-38A6-6B1A-1557EAF73166}"/>
              </a:ext>
            </a:extLst>
          </p:cNvPr>
          <p:cNvSpPr txBox="1"/>
          <p:nvPr/>
        </p:nvSpPr>
        <p:spPr>
          <a:xfrm>
            <a:off x="172888" y="4545459"/>
            <a:ext cx="593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Note: Red = Northern &amp; Western, Green = Ireland, Blue = EU avg.</a:t>
            </a:r>
          </a:p>
          <a:p>
            <a:r>
              <a:rPr lang="en-IE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Source: European Commission (2019)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E8144F-7118-F138-739A-D6C6C25B93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84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69" y="0"/>
            <a:ext cx="9209138" cy="5143500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14766" y="200573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Keys to Future Regional Growth: Innovation (2)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8355965" y="79703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335793" y="671192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DA9FFBD9-6212-FD07-8B76-7FFC36DB8817}"/>
              </a:ext>
            </a:extLst>
          </p:cNvPr>
          <p:cNvSpPr txBox="1">
            <a:spLocks/>
          </p:cNvSpPr>
          <p:nvPr/>
        </p:nvSpPr>
        <p:spPr>
          <a:xfrm>
            <a:off x="4105276" y="1121575"/>
            <a:ext cx="5066478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Northern &amp; Western Region only Irish Region classified as “moderate” innovator.</a:t>
            </a: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IE" sz="105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IE" sz="1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IE" sz="16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Need to support regional innovation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operates the Western Investment Fund.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Need to boost Regional R&amp;D.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05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6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D916C-C576-94BE-F2D5-66B754652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07" y="1131279"/>
            <a:ext cx="4030807" cy="3811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C3EB77-8F51-DE5E-9730-CB1F33A861CD}"/>
              </a:ext>
            </a:extLst>
          </p:cNvPr>
          <p:cNvSpPr txBox="1"/>
          <p:nvPr/>
        </p:nvSpPr>
        <p:spPr>
          <a:xfrm>
            <a:off x="0" y="4210698"/>
            <a:ext cx="5935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Source: European Commission (2022)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8F3AE5F-748B-936A-68DE-533BCE0E0D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78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0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398178" y="181976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Keys to Future Regional Growth: Enterprise &amp; Employment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030700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FEA5C2A-DE4E-4896-9B23-8DE8C413BF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853089"/>
              </p:ext>
            </p:extLst>
          </p:nvPr>
        </p:nvGraphicFramePr>
        <p:xfrm>
          <a:off x="182821" y="1121146"/>
          <a:ext cx="4910543" cy="337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9F70D53C-3497-2FEE-A4CC-032C650C7410}"/>
              </a:ext>
            </a:extLst>
          </p:cNvPr>
          <p:cNvSpPr txBox="1">
            <a:spLocks/>
          </p:cNvSpPr>
          <p:nvPr/>
        </p:nvSpPr>
        <p:spPr>
          <a:xfrm>
            <a:off x="4830109" y="737671"/>
            <a:ext cx="4540537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Western Region counties have a larger % of employment in the public sector (and lower % of employment in knowledge intensive services (KIS) sectors). </a:t>
            </a: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1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simple econometric analysis of the 26 counties showed a moderate to strong negative correlation between employment growth and the share of employment in public services.</a:t>
            </a:r>
          </a:p>
          <a:p>
            <a:pPr marL="114300" indent="0">
              <a:lnSpc>
                <a:spcPct val="100000"/>
              </a:lnSpc>
              <a:spcAft>
                <a:spcPts val="300"/>
              </a:spcAft>
              <a:buClrTx/>
              <a:buNone/>
            </a:pPr>
            <a:endParaRPr lang="en-GB" sz="9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implies that those counties with a larger share of public service employment had lower employment growth</a:t>
            </a: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14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Need to diversify employment – grow private sector - particularly KIS</a:t>
            </a:r>
            <a:endParaRPr lang="en-IE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IE" sz="1600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5E3BB6-E7BB-68E5-E767-00E58C5E6F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25</a:t>
            </a:fld>
            <a:endParaRPr lang="en-GB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A6CAD7EF-D5F7-7892-69B7-799DCF197661}"/>
              </a:ext>
            </a:extLst>
          </p:cNvPr>
          <p:cNvSpPr txBox="1">
            <a:spLocks/>
          </p:cNvSpPr>
          <p:nvPr/>
        </p:nvSpPr>
        <p:spPr>
          <a:xfrm>
            <a:off x="268965" y="4371595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McGrath (2021)</a:t>
            </a:r>
          </a:p>
        </p:txBody>
      </p:sp>
    </p:spTree>
    <p:extLst>
      <p:ext uri="{BB962C8B-B14F-4D97-AF65-F5344CB8AC3E}">
        <p14:creationId xmlns:p14="http://schemas.microsoft.com/office/powerpoint/2010/main" val="1327759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396836" y="200573"/>
            <a:ext cx="7205457" cy="83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Keys to Future Regional Growth: Institutions (1)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030700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43826" y="920573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6CC81511-F83A-4BA6-1B19-14AB1EBCAA6E}"/>
              </a:ext>
            </a:extLst>
          </p:cNvPr>
          <p:cNvSpPr txBox="1">
            <a:spLocks/>
          </p:cNvSpPr>
          <p:nvPr/>
        </p:nvSpPr>
        <p:spPr>
          <a:xfrm>
            <a:off x="4550086" y="934491"/>
            <a:ext cx="4593913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government has little tax revenue raising powers or public expenditure power nor does it have autonomy over the functions it is responsible for. 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Lander et al (2021) note </a:t>
            </a:r>
            <a:r>
              <a:rPr lang="en-GB" sz="12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“In Cyprus, Ireland, Malta and Turkey, municipalities have very little influence when it comes to deciding on the services they are responsible for. They merely execute what has been decided on higher levels”.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OECD (2013) notes  </a:t>
            </a:r>
            <a:r>
              <a:rPr lang="en-GB" sz="12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“Local councils have very limited spending responsibilities. Ireland is one of the most centralised countries of the OECD”.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OECD (2021) notes </a:t>
            </a:r>
            <a:r>
              <a:rPr lang="en-GB" sz="12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“Ireland’s civil service is highly centralised. Ireland has the second most centralised civil service in the OECD”.</a:t>
            </a: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1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IE" sz="1600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1E053B-4443-19C6-E163-7406B3877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64" y="1334568"/>
            <a:ext cx="4373220" cy="342076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06D2DCD-ED95-4972-3AE2-FF1EB9725C93}"/>
              </a:ext>
            </a:extLst>
          </p:cNvPr>
          <p:cNvSpPr/>
          <p:nvPr/>
        </p:nvSpPr>
        <p:spPr>
          <a:xfrm>
            <a:off x="803563" y="2175164"/>
            <a:ext cx="581891" cy="540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EB058-39F1-44AB-CDE4-7A65317D6E2C}"/>
              </a:ext>
            </a:extLst>
          </p:cNvPr>
          <p:cNvSpPr txBox="1"/>
          <p:nvPr/>
        </p:nvSpPr>
        <p:spPr>
          <a:xfrm>
            <a:off x="291099" y="4812122"/>
            <a:ext cx="2753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Source: Lander et al. (2021)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D36E2D-890B-C68E-441C-56AAA6D3CA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401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396836" y="200573"/>
            <a:ext cx="7205457" cy="83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Keys to Future Regional Growth: Institutions (2)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030700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43826" y="920573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F6A68-5924-A5EA-0C40-531BC5AFD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90" y="1121146"/>
            <a:ext cx="3923678" cy="3528743"/>
          </a:xfrm>
          <a:prstGeom prst="rect">
            <a:avLst/>
          </a:prstGeom>
        </p:spPr>
      </p:pic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81037AF4-1FDD-4216-2438-A81C4819F20B}"/>
              </a:ext>
            </a:extLst>
          </p:cNvPr>
          <p:cNvSpPr txBox="1">
            <a:spLocks/>
          </p:cNvSpPr>
          <p:nvPr/>
        </p:nvSpPr>
        <p:spPr>
          <a:xfrm>
            <a:off x="4272751" y="1129660"/>
            <a:ext cx="5014143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Ireland is a considerable outlier in Europe.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31 municipalities (i.e. county and city councils). With similar populations, Denmark, Norway &amp; Finland have 98-428. 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government spending is &lt;10% of total government spending in Ireland compared with 33.5-66% in Denmark, Norway &amp; Finland.</a:t>
            </a: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1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IE" sz="1600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4C0EEC-754C-2166-86F5-1DE83AF88A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27</a:t>
            </a:fld>
            <a:endParaRPr lang="en-GB" dirty="0"/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CE1568D3-6C46-931F-5756-7F5A72804C2C}"/>
              </a:ext>
            </a:extLst>
          </p:cNvPr>
          <p:cNvSpPr txBox="1">
            <a:spLocks/>
          </p:cNvSpPr>
          <p:nvPr/>
        </p:nvSpPr>
        <p:spPr>
          <a:xfrm>
            <a:off x="190929" y="4643176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Forsa</a:t>
            </a:r>
          </a:p>
        </p:txBody>
      </p:sp>
    </p:spTree>
    <p:extLst>
      <p:ext uri="{BB962C8B-B14F-4D97-AF65-F5344CB8AC3E}">
        <p14:creationId xmlns:p14="http://schemas.microsoft.com/office/powerpoint/2010/main" val="3558756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19" y="20123"/>
            <a:ext cx="1914894" cy="720000"/>
          </a:xfrm>
          <a:prstGeom prst="rect">
            <a:avLst/>
          </a:prstGeom>
        </p:spPr>
      </p:pic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030700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BD7BD9FA-C8E2-3BB6-93D5-874C13DE9583}"/>
              </a:ext>
            </a:extLst>
          </p:cNvPr>
          <p:cNvSpPr txBox="1">
            <a:spLocks/>
          </p:cNvSpPr>
          <p:nvPr/>
        </p:nvSpPr>
        <p:spPr>
          <a:xfrm>
            <a:off x="2461618" y="20123"/>
            <a:ext cx="6987527" cy="83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Keys to Future Regional Growth: Housing (1)</a:t>
            </a:r>
          </a:p>
        </p:txBody>
      </p:sp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EF232F4-A5C5-ECE1-1353-9D6886C364F3}"/>
              </a:ext>
            </a:extLst>
          </p:cNvPr>
          <p:cNvSpPr txBox="1">
            <a:spLocks/>
          </p:cNvSpPr>
          <p:nvPr/>
        </p:nvSpPr>
        <p:spPr>
          <a:xfrm>
            <a:off x="-69721" y="926746"/>
            <a:ext cx="3053227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Pandemic coincided with movement away from urban centres. </a:t>
            </a:r>
            <a:endParaRPr lang="en-GB" sz="1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endParaRPr lang="en-GB" sz="6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had been strong regional growth in housing relative to population growth from 2006-22.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Suggesting greater relative capacity to absorb sharp population growth from 2016-22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endParaRPr lang="en-GB" sz="4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demand for regional housing has grown shortages are biting harder. </a:t>
            </a:r>
            <a:endParaRPr lang="en-GB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1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IE" sz="1600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4D22B98-13F4-1EB5-02E9-37CF91B5F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382755"/>
              </p:ext>
            </p:extLst>
          </p:nvPr>
        </p:nvGraphicFramePr>
        <p:xfrm>
          <a:off x="3380077" y="659415"/>
          <a:ext cx="5150608" cy="410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2F9FBD9-23B2-9BF8-5E95-4D35DA9F74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28</a:t>
            </a:fld>
            <a:endParaRPr lang="en-GB" dirty="0"/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F080373D-3BAF-45CA-EC9B-32875221E329}"/>
              </a:ext>
            </a:extLst>
          </p:cNvPr>
          <p:cNvSpPr txBox="1">
            <a:spLocks/>
          </p:cNvSpPr>
          <p:nvPr/>
        </p:nvSpPr>
        <p:spPr>
          <a:xfrm>
            <a:off x="3569811" y="4748632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</a:t>
            </a:r>
            <a:r>
              <a:rPr lang="en-IE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Analysis of CSO Data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478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030700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BD7BD9FA-C8E2-3BB6-93D5-874C13DE9583}"/>
              </a:ext>
            </a:extLst>
          </p:cNvPr>
          <p:cNvSpPr txBox="1">
            <a:spLocks/>
          </p:cNvSpPr>
          <p:nvPr/>
        </p:nvSpPr>
        <p:spPr>
          <a:xfrm>
            <a:off x="2406343" y="295150"/>
            <a:ext cx="6987527" cy="83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Keys to Future Regional Growth: Housing (2)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1052094-77CB-8C2A-50D5-A641E1D58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19957"/>
              </p:ext>
            </p:extLst>
          </p:nvPr>
        </p:nvGraphicFramePr>
        <p:xfrm>
          <a:off x="5433675" y="920573"/>
          <a:ext cx="3710325" cy="396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EF232F4-A5C5-ECE1-1353-9D6886C364F3}"/>
              </a:ext>
            </a:extLst>
          </p:cNvPr>
          <p:cNvSpPr txBox="1">
            <a:spLocks/>
          </p:cNvSpPr>
          <p:nvPr/>
        </p:nvSpPr>
        <p:spPr>
          <a:xfrm>
            <a:off x="-69721" y="926746"/>
            <a:ext cx="3053227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happens to Prices when there is constrained supply and strong demand?</a:t>
            </a: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14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5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December 2019- December 2022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National Prices up 26%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Dublin up 20%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Border prices up 38%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West prices up 37%.</a:t>
            </a: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Prices have increased more sharply outside cities and in cheaper markets.</a:t>
            </a:r>
            <a:endParaRPr lang="en-GB" sz="11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GB" sz="1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ClrTx/>
            </a:pPr>
            <a:endParaRPr lang="en-IE" sz="1600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B45BCE1F-9CF0-C819-B043-8F35A4DB4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81" y="858645"/>
            <a:ext cx="2252955" cy="3989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A7892-37DE-0B13-645F-A2C4F86B67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29</a:t>
            </a:fld>
            <a:endParaRPr lang="en-GB" dirty="0"/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6B0D9732-87A8-0156-E2D3-15577D84F281}"/>
              </a:ext>
            </a:extLst>
          </p:cNvPr>
          <p:cNvSpPr txBox="1">
            <a:spLocks/>
          </p:cNvSpPr>
          <p:nvPr/>
        </p:nvSpPr>
        <p:spPr>
          <a:xfrm>
            <a:off x="5602686" y="4832250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</a:t>
            </a:r>
            <a:r>
              <a:rPr lang="en-IE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Analysis of CSO Data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63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3840282" y="268951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Disclaimer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728654" y="2033815"/>
            <a:ext cx="8121111" cy="392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ClrTx/>
              <a:buNone/>
            </a:pPr>
            <a:r>
              <a:rPr lang="en-GB" b="0" i="1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The views expressed here are those of the author and do not necessarily represent or reflect the views of the WDC</a:t>
            </a:r>
            <a:endParaRPr lang="en-IE" b="1" i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DAA33-FF9E-61CF-3958-29649176FE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401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0" y="-8082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636D1E86-2E42-6E46-B65D-3B4F7F43E79D}"/>
              </a:ext>
            </a:extLst>
          </p:cNvPr>
          <p:cNvSpPr txBox="1">
            <a:spLocks/>
          </p:cNvSpPr>
          <p:nvPr/>
        </p:nvSpPr>
        <p:spPr>
          <a:xfrm>
            <a:off x="1037878" y="4658514"/>
            <a:ext cx="1006075" cy="31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l"/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708859" y="230048"/>
            <a:ext cx="715815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Policy Insights – Concluding Remarks 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0" y="1141880"/>
            <a:ext cx="8972672" cy="362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Tx/>
            </a:pPr>
            <a:r>
              <a:rPr lang="en-GB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Regional dynamics of the COVID-19 shock influenced by pre-pandemic economic structures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Reiterates the need for further diversification of the regional employment base – potential opportunities w/remote working.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GB" sz="24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ClrTx/>
            </a:pPr>
            <a:r>
              <a:rPr lang="en-GB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Need to avoid repeat of sluggish recovery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Future regional growth depends on the 3 I’s (Infrastructure, Institutions, Innovation), the 3 E’s (education, enterprise &amp; employment) and housing.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en-GB" sz="1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 algn="ctr">
              <a:lnSpc>
                <a:spcPct val="100000"/>
              </a:lnSpc>
              <a:spcBef>
                <a:spcPts val="300"/>
              </a:spcBef>
              <a:buNone/>
            </a:pPr>
            <a:endParaRPr lang="en-GB" b="1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2000" b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Sign up to the Policy Team’s Insights Mailing List here: </a:t>
            </a:r>
            <a:r>
              <a:rPr lang="en-IE" sz="1600" dirty="0">
                <a:hlinkClick r:id="rId5"/>
              </a:rPr>
              <a:t>https://mailchi.mp/b6a58ab3cf5a/insights-mailing-list</a:t>
            </a:r>
            <a:endParaRPr lang="en-GB" sz="16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en-GB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909FE-1E1D-7C89-01BE-030B95703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675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91F2D55-7B6F-4C34-B328-B1458052B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10800000">
            <a:off x="-122338" y="4164742"/>
            <a:ext cx="5103761" cy="832043"/>
          </a:xfrm>
          <a:custGeom>
            <a:avLst/>
            <a:gdLst/>
            <a:ahLst/>
            <a:cxnLst/>
            <a:rect l="l" t="t" r="r" b="b"/>
            <a:pathLst>
              <a:path w="5177610" h="1194157">
                <a:moveTo>
                  <a:pt x="5177610" y="955"/>
                </a:moveTo>
                <a:cubicBezTo>
                  <a:pt x="4964001" y="0"/>
                  <a:pt x="4766208" y="113411"/>
                  <a:pt x="4659126" y="298244"/>
                </a:cubicBezTo>
                <a:cubicBezTo>
                  <a:pt x="4552045" y="483078"/>
                  <a:pt x="4552045" y="711078"/>
                  <a:pt x="4659126" y="895912"/>
                </a:cubicBezTo>
                <a:cubicBezTo>
                  <a:pt x="4766208" y="1080745"/>
                  <a:pt x="4964001" y="1194156"/>
                  <a:pt x="5177610" y="1193201"/>
                </a:cubicBezTo>
                <a:lnTo>
                  <a:pt x="0" y="1193201"/>
                </a:lnTo>
                <a:cubicBezTo>
                  <a:pt x="213609" y="1194156"/>
                  <a:pt x="411403" y="1080745"/>
                  <a:pt x="518484" y="895912"/>
                </a:cubicBezTo>
                <a:cubicBezTo>
                  <a:pt x="625565" y="711078"/>
                  <a:pt x="625565" y="483078"/>
                  <a:pt x="518484" y="298244"/>
                </a:cubicBezTo>
                <a:cubicBezTo>
                  <a:pt x="411403" y="113411"/>
                  <a:pt x="213609" y="0"/>
                  <a:pt x="0" y="955"/>
                </a:cubicBezTo>
                <a:close/>
              </a:path>
            </a:pathLst>
          </a:custGeom>
          <a:solidFill>
            <a:srgbClr val="004D44"/>
          </a:solidFill>
        </p:spPr>
      </p:sp>
      <p:sp>
        <p:nvSpPr>
          <p:cNvPr id="6" name="AutoShape 6"/>
          <p:cNvSpPr/>
          <p:nvPr/>
        </p:nvSpPr>
        <p:spPr>
          <a:xfrm>
            <a:off x="28995" y="893427"/>
            <a:ext cx="9115005" cy="12999"/>
          </a:xfrm>
          <a:prstGeom prst="line">
            <a:avLst/>
          </a:prstGeom>
          <a:ln w="114300" cap="flat">
            <a:solidFill>
              <a:srgbClr val="B09F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7710954" y="3758324"/>
            <a:ext cx="746275" cy="652990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4D44"/>
          </a:solidFill>
        </p:spPr>
      </p:sp>
      <p:grpSp>
        <p:nvGrpSpPr>
          <p:cNvPr id="12" name="Group 12"/>
          <p:cNvGrpSpPr/>
          <p:nvPr/>
        </p:nvGrpSpPr>
        <p:grpSpPr>
          <a:xfrm rot="-10800000">
            <a:off x="8214959" y="4502025"/>
            <a:ext cx="641040" cy="560910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0"/>
                </a:lnSpc>
              </a:pPr>
              <a:endParaRPr sz="450"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7241290" y="4502025"/>
            <a:ext cx="907967" cy="560913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0"/>
                </a:lnSpc>
              </a:pPr>
              <a:endParaRPr sz="45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7344819" y="3710583"/>
            <a:ext cx="549633" cy="480929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4D44"/>
          </a:solidFill>
          <a:ln>
            <a:noFill/>
          </a:ln>
        </p:spPr>
      </p:sp>
      <p:sp>
        <p:nvSpPr>
          <p:cNvPr id="22" name="Freeform 22"/>
          <p:cNvSpPr/>
          <p:nvPr/>
        </p:nvSpPr>
        <p:spPr>
          <a:xfrm>
            <a:off x="8500091" y="3951047"/>
            <a:ext cx="549633" cy="480929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4D44"/>
          </a:solidFill>
        </p:spPr>
      </p:sp>
      <p:grpSp>
        <p:nvGrpSpPr>
          <p:cNvPr id="24" name="Group 24"/>
          <p:cNvGrpSpPr/>
          <p:nvPr/>
        </p:nvGrpSpPr>
        <p:grpSpPr>
          <a:xfrm>
            <a:off x="8243659" y="3646477"/>
            <a:ext cx="427138" cy="373746"/>
            <a:chOff x="0" y="0"/>
            <a:chExt cx="812800" cy="711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0"/>
                </a:lnSpc>
              </a:pPr>
              <a:endParaRPr sz="450"/>
            </a:p>
          </p:txBody>
        </p:sp>
      </p:grpSp>
      <p:grpSp>
        <p:nvGrpSpPr>
          <p:cNvPr id="39" name="Group 39"/>
          <p:cNvGrpSpPr/>
          <p:nvPr/>
        </p:nvGrpSpPr>
        <p:grpSpPr>
          <a:xfrm rot="5400000">
            <a:off x="-474091" y="2257456"/>
            <a:ext cx="1066715" cy="148214"/>
            <a:chOff x="0" y="0"/>
            <a:chExt cx="561891" cy="16795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61891" cy="167952"/>
            </a:xfrm>
            <a:custGeom>
              <a:avLst/>
              <a:gdLst/>
              <a:ahLst/>
              <a:cxnLst/>
              <a:rect l="l" t="t" r="r" b="b"/>
              <a:pathLst>
                <a:path w="561891" h="167952">
                  <a:moveTo>
                    <a:pt x="0" y="0"/>
                  </a:moveTo>
                  <a:lnTo>
                    <a:pt x="561891" y="0"/>
                  </a:lnTo>
                  <a:lnTo>
                    <a:pt x="561891" y="167952"/>
                  </a:lnTo>
                  <a:lnTo>
                    <a:pt x="0" y="167952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6"/>
                </a:lnSpc>
              </a:pPr>
              <a:endParaRPr sz="450"/>
            </a:p>
          </p:txBody>
        </p:sp>
      </p:grpSp>
      <p:grpSp>
        <p:nvGrpSpPr>
          <p:cNvPr id="42" name="Group 42"/>
          <p:cNvGrpSpPr/>
          <p:nvPr/>
        </p:nvGrpSpPr>
        <p:grpSpPr>
          <a:xfrm rot="5400000">
            <a:off x="-46555" y="3054868"/>
            <a:ext cx="208670" cy="142058"/>
            <a:chOff x="0" y="0"/>
            <a:chExt cx="109917" cy="16795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09917" cy="167952"/>
            </a:xfrm>
            <a:custGeom>
              <a:avLst/>
              <a:gdLst/>
              <a:ahLst/>
              <a:cxnLst/>
              <a:rect l="l" t="t" r="r" b="b"/>
              <a:pathLst>
                <a:path w="109917" h="167952">
                  <a:moveTo>
                    <a:pt x="0" y="0"/>
                  </a:moveTo>
                  <a:lnTo>
                    <a:pt x="109917" y="0"/>
                  </a:lnTo>
                  <a:lnTo>
                    <a:pt x="109917" y="167952"/>
                  </a:lnTo>
                  <a:lnTo>
                    <a:pt x="0" y="167952"/>
                  </a:lnTo>
                  <a:close/>
                </a:path>
              </a:pathLst>
            </a:custGeom>
            <a:solidFill>
              <a:srgbClr val="B09F6B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66"/>
                </a:lnSpc>
              </a:pPr>
              <a:endParaRPr sz="450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82896" y="4201408"/>
            <a:ext cx="2607097" cy="1553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  <a:latin typeface="Open Sans"/>
              </a:rPr>
              <a:t>Dr Luke McGrath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Economist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Western Development Commission</a:t>
            </a:r>
          </a:p>
          <a:p>
            <a:pPr>
              <a:lnSpc>
                <a:spcPts val="1820"/>
              </a:lnSpc>
            </a:pPr>
            <a:endParaRPr lang="en-US" sz="13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820"/>
              </a:lnSpc>
            </a:pPr>
            <a:endParaRPr lang="en-US" sz="13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  <a:latin typeface="Open Sans"/>
              </a:rPr>
              <a:t> </a:t>
            </a:r>
          </a:p>
          <a:p>
            <a:pPr>
              <a:lnSpc>
                <a:spcPts val="1260"/>
              </a:lnSpc>
            </a:pPr>
            <a:endParaRPr lang="en-US" sz="13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99975" y="987317"/>
            <a:ext cx="8795622" cy="437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latin typeface="Poppins Medium"/>
            </a:endParaRPr>
          </a:p>
          <a:p>
            <a:pPr>
              <a:lnSpc>
                <a:spcPts val="2310"/>
              </a:lnSpc>
            </a:pPr>
            <a:r>
              <a:rPr lang="en-US" sz="1600" dirty="0">
                <a:latin typeface="Poppins Medium Italics"/>
              </a:rPr>
              <a:t> </a:t>
            </a:r>
            <a:endParaRPr lang="en-US" sz="1650" dirty="0">
              <a:latin typeface="Poppins Medium Italics"/>
            </a:endParaRPr>
          </a:p>
        </p:txBody>
      </p: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3091449" y="3866945"/>
            <a:ext cx="1395326" cy="1395326"/>
            <a:chOff x="0" y="0"/>
            <a:chExt cx="2787650" cy="278765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607F96">
                <a:alpha val="49804"/>
              </a:srgbClr>
            </a:solidFill>
          </p:spPr>
        </p:sp>
      </p:grpSp>
      <p:grpSp>
        <p:nvGrpSpPr>
          <p:cNvPr id="58" name="Group 54">
            <a:extLst>
              <a:ext uri="{FF2B5EF4-FFF2-40B4-BE49-F238E27FC236}">
                <a16:creationId xmlns:a16="http://schemas.microsoft.com/office/drawing/2014/main" id="{4F761BE2-2F36-81FD-E6F8-BBAAD6007604}"/>
              </a:ext>
            </a:extLst>
          </p:cNvPr>
          <p:cNvGrpSpPr>
            <a:grpSpLocks noChangeAspect="1"/>
          </p:cNvGrpSpPr>
          <p:nvPr/>
        </p:nvGrpSpPr>
        <p:grpSpPr>
          <a:xfrm>
            <a:off x="3304207" y="4053258"/>
            <a:ext cx="1044638" cy="994041"/>
            <a:chOff x="0" y="0"/>
            <a:chExt cx="6350013" cy="6349289"/>
          </a:xfrm>
        </p:grpSpPr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05BC211C-8D30-1E0F-97D9-0EEB639C319B}"/>
                </a:ext>
              </a:extLst>
            </p:cNvPr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3"/>
              <a:stretch>
                <a:fillRect t="-5" b="-5"/>
              </a:stretch>
            </a:blipFill>
          </p:spPr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CE01B3E-6BCB-822D-6A94-F293547DE313}"/>
              </a:ext>
            </a:extLst>
          </p:cNvPr>
          <p:cNvSpPr txBox="1"/>
          <p:nvPr/>
        </p:nvSpPr>
        <p:spPr>
          <a:xfrm>
            <a:off x="739580" y="129751"/>
            <a:ext cx="1927885" cy="69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F3043-FAAF-E069-2B40-394532354EB7}"/>
              </a:ext>
            </a:extLst>
          </p:cNvPr>
          <p:cNvSpPr txBox="1"/>
          <p:nvPr/>
        </p:nvSpPr>
        <p:spPr>
          <a:xfrm>
            <a:off x="2022772" y="260862"/>
            <a:ext cx="4881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Poppins Medium"/>
              </a:rPr>
              <a:t>Questions/ Comments</a:t>
            </a:r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66B8F6AE-7B62-09BB-205C-39293E4B9C9D}"/>
              </a:ext>
            </a:extLst>
          </p:cNvPr>
          <p:cNvSpPr txBox="1">
            <a:spLocks/>
          </p:cNvSpPr>
          <p:nvPr/>
        </p:nvSpPr>
        <p:spPr>
          <a:xfrm>
            <a:off x="219025" y="1104063"/>
            <a:ext cx="5924271" cy="2844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Thank You </a:t>
            </a:r>
            <a:b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GB" sz="18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GB" sz="18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See our policy outputs here:</a:t>
            </a:r>
            <a:br>
              <a:rPr lang="en-GB" sz="18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https://westerndevelopment.ie/policy/publications/</a:t>
            </a:r>
            <a:br>
              <a:rPr lang="en-GB" sz="18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GB" sz="18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GB" sz="18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Follow our Insights Blog here: </a:t>
            </a:r>
            <a:br>
              <a:rPr lang="en-GB" sz="18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https://westerndevelopment.ie/insights/</a:t>
            </a:r>
            <a:b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GB" sz="16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Sign up to the Policy Team’s Blog Mailing List here:</a:t>
            </a:r>
            <a:br>
              <a:rPr lang="en-GB" sz="16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GB" u="sng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https://mailchi.mp/b6a58ab3cf5a/insights-mailing-list</a:t>
            </a:r>
            <a:br>
              <a:rPr lang="en-GB" u="sng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b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GB" sz="3200" dirty="0">
                <a:solidFill>
                  <a:srgbClr val="1A366D"/>
                </a:solidFill>
                <a:latin typeface="Calibri" panose="020F0502020204030204"/>
              </a:rPr>
            </a:br>
            <a:endParaRPr lang="en-GB"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07B12-A1E4-0F26-0267-289594E73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906" y="1156049"/>
            <a:ext cx="1604959" cy="2241007"/>
          </a:xfrm>
          <a:prstGeom prst="rect">
            <a:avLst/>
          </a:prstGeom>
        </p:spPr>
      </p:pic>
      <p:pic>
        <p:nvPicPr>
          <p:cNvPr id="7" name="Picture 6" descr="The Western Development Commission logo">
            <a:extLst>
              <a:ext uri="{FF2B5EF4-FFF2-40B4-BE49-F238E27FC236}">
                <a16:creationId xmlns:a16="http://schemas.microsoft.com/office/drawing/2014/main" id="{43B7F038-D154-D735-8462-EA9E00404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035" y="55781"/>
            <a:ext cx="1914894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3014E4-F613-CDC3-42FB-5508E62150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7091972" y="1217192"/>
            <a:ext cx="1604959" cy="1974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2F7745-C424-74D6-01F4-40CC7EFAA16A}"/>
              </a:ext>
            </a:extLst>
          </p:cNvPr>
          <p:cNvSpPr txBox="1"/>
          <p:nvPr/>
        </p:nvSpPr>
        <p:spPr>
          <a:xfrm>
            <a:off x="5353265" y="3434438"/>
            <a:ext cx="118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View </a:t>
            </a:r>
            <a:r>
              <a:rPr lang="en-IE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9"/>
              </a:rPr>
              <a:t>Here</a:t>
            </a:r>
            <a:endParaRPr lang="en-IE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E2A6BF-6D51-B38E-497A-4DD9640FA0EF}"/>
              </a:ext>
            </a:extLst>
          </p:cNvPr>
          <p:cNvSpPr txBox="1"/>
          <p:nvPr/>
        </p:nvSpPr>
        <p:spPr>
          <a:xfrm>
            <a:off x="7416265" y="3247989"/>
            <a:ext cx="118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View </a:t>
            </a:r>
            <a:r>
              <a:rPr lang="en-IE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10"/>
              </a:rPr>
              <a:t>Here</a:t>
            </a:r>
            <a:endParaRPr lang="en-IE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4BBEBD9-4475-F9FE-2D7A-B505FDCD9E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822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0" y="-8082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636D1E86-2E42-6E46-B65D-3B4F7F43E79D}"/>
              </a:ext>
            </a:extLst>
          </p:cNvPr>
          <p:cNvSpPr txBox="1">
            <a:spLocks/>
          </p:cNvSpPr>
          <p:nvPr/>
        </p:nvSpPr>
        <p:spPr>
          <a:xfrm>
            <a:off x="1037878" y="4658514"/>
            <a:ext cx="1006075" cy="31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l"/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708859" y="230048"/>
            <a:ext cx="715815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Additional Slide 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-57272" y="560725"/>
            <a:ext cx="8972672" cy="449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2"/>
            <a:endParaRPr lang="en-IE" sz="18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Daly and Lawless COVID Sectors “severely affected” NACE 2 digit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Mining, quarrying &amp; extraction, construction &amp; construction works, wholesale &amp; retail trade &amp; repair of vehicles, wholesale trade, retail trade, water transport services, air transport services, accommodation services, food &amp; beverage services, publishing, film &amp; broadcasting services, real estate activities, travel agency &amp; tourism service activities, cultural, arts &amp; gambling activities, recreation and sports activities, repair of consumer goods, other personal service activities. </a:t>
            </a:r>
          </a:p>
          <a:p>
            <a:pPr>
              <a:lnSpc>
                <a:spcPct val="100000"/>
              </a:lnSpc>
            </a:pPr>
            <a:endParaRPr lang="en-GB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</a:pPr>
            <a:endParaRPr lang="en-GB" sz="16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4818C-B633-E2A4-6CC2-19C886D52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20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988803" y="223905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030700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8" name="Google Shape;55;p13">
            <a:extLst>
              <a:ext uri="{FF2B5EF4-FFF2-40B4-BE49-F238E27FC236}">
                <a16:creationId xmlns:a16="http://schemas.microsoft.com/office/drawing/2014/main" id="{0C646270-07E7-43E5-9B94-B7A7A7BA6F44}"/>
              </a:ext>
            </a:extLst>
          </p:cNvPr>
          <p:cNvSpPr txBox="1">
            <a:spLocks/>
          </p:cNvSpPr>
          <p:nvPr/>
        </p:nvSpPr>
        <p:spPr>
          <a:xfrm>
            <a:off x="152400" y="963366"/>
            <a:ext cx="8991600" cy="384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50000"/>
              </a:lnSpc>
              <a:buNone/>
            </a:pPr>
            <a:r>
              <a:rPr lang="en-IE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1) Note on Regional Data</a:t>
            </a:r>
            <a:endParaRPr lang="en-IE" dirty="0">
              <a:solidFill>
                <a:srgbClr val="FF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en-IE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2) Why Care about Regions?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IE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3) Pre-Pandemic Regional Economic Structures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IE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4) Regional Covid-Exposure Metrics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IE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5) Labour Market Trends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IE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6) Economic Activity Trends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IE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7) Keys to Future Regional Growth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IE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8) Summary</a:t>
            </a:r>
          </a:p>
          <a:p>
            <a:pPr marL="114300" indent="0">
              <a:lnSpc>
                <a:spcPct val="10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9CF74-8A3F-F34E-20CD-0EDD805612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77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14766" y="200573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Note on “Regional” Data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030700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2218" y="920573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-252000">
              <a:lnSpc>
                <a:spcPct val="150000"/>
              </a:lnSpc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 Data Constraints</a:t>
            </a:r>
          </a:p>
          <a:p>
            <a:pPr marL="4572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Lack of regional data in general!</a:t>
            </a:r>
          </a:p>
          <a:p>
            <a:pPr marL="4572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Considerable lag for regional key economic data. </a:t>
            </a:r>
          </a:p>
          <a:p>
            <a:pPr marL="4572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Trade off between availability and granularity </a:t>
            </a:r>
          </a:p>
          <a:p>
            <a:pPr marL="914400" lvl="2" indent="-252000">
              <a:lnSpc>
                <a:spcPct val="100000"/>
              </a:lnSpc>
              <a:spcBef>
                <a:spcPts val="600"/>
              </a:spcBef>
              <a:buClrTx/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NUTS vs County data</a:t>
            </a:r>
          </a:p>
          <a:p>
            <a:pPr marL="4572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WDC needs county data to construct “Western Region” data</a:t>
            </a:r>
          </a:p>
          <a:p>
            <a:pPr marL="4572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Often need to use “Northern and Western” “Border” &amp; “West” as proxy or as supplement to county data</a:t>
            </a:r>
            <a:r>
              <a:rPr lang="en-GB" sz="12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</a:p>
          <a:p>
            <a:pPr marL="457200" lvl="1">
              <a:lnSpc>
                <a:spcPct val="100000"/>
              </a:lnSpc>
              <a:spcBef>
                <a:spcPts val="600"/>
              </a:spcBef>
            </a:pPr>
            <a:endParaRPr lang="en-GB" sz="1200" b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Tx/>
            </a:pPr>
            <a:r>
              <a:rPr lang="en-IE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Pandemic has clearly shown need for Timelier Economic Data</a:t>
            </a:r>
          </a:p>
          <a:p>
            <a:pPr marL="457200" lvl="1">
              <a:lnSpc>
                <a:spcPct val="100000"/>
              </a:lnSpc>
              <a:spcBef>
                <a:spcPts val="600"/>
              </a:spcBef>
            </a:pPr>
            <a:r>
              <a:rPr lang="en-IE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WDC now provides a Timely Economic Indicators Series see here</a:t>
            </a:r>
            <a:r>
              <a:rPr lang="en-IE" sz="12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 </a:t>
            </a:r>
            <a:r>
              <a:rPr lang="en-IE" sz="12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https://westerndevelopment.ie/policy/publications/?q=timely%20economic</a:t>
            </a: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E12C7FC-EFA7-4B94-97EF-9AFDA65AD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84900"/>
              </p:ext>
            </p:extLst>
          </p:nvPr>
        </p:nvGraphicFramePr>
        <p:xfrm>
          <a:off x="4076140" y="1133956"/>
          <a:ext cx="5020310" cy="35488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01346">
                  <a:extLst>
                    <a:ext uri="{9D8B030D-6E8A-4147-A177-3AD203B41FA5}">
                      <a16:colId xmlns:a16="http://schemas.microsoft.com/office/drawing/2014/main" val="3008327090"/>
                    </a:ext>
                  </a:extLst>
                </a:gridCol>
                <a:gridCol w="1020707">
                  <a:extLst>
                    <a:ext uri="{9D8B030D-6E8A-4147-A177-3AD203B41FA5}">
                      <a16:colId xmlns:a16="http://schemas.microsoft.com/office/drawing/2014/main" val="3240975539"/>
                    </a:ext>
                  </a:extLst>
                </a:gridCol>
                <a:gridCol w="2698257">
                  <a:extLst>
                    <a:ext uri="{9D8B030D-6E8A-4147-A177-3AD203B41FA5}">
                      <a16:colId xmlns:a16="http://schemas.microsoft.com/office/drawing/2014/main" val="3683412168"/>
                    </a:ext>
                  </a:extLst>
                </a:gridCol>
              </a:tblGrid>
              <a:tr h="287795"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NUTS Regions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005214"/>
                  </a:ext>
                </a:extLst>
              </a:tr>
              <a:tr h="387677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NUTS 2</a:t>
                      </a:r>
                      <a:endParaRPr lang="en-IE" sz="1800" b="1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NUTS 3</a:t>
                      </a:r>
                      <a:endParaRPr lang="en-IE" sz="1800" b="1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Counties</a:t>
                      </a:r>
                      <a:endParaRPr lang="en-IE" sz="1600" b="1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22277"/>
                  </a:ext>
                </a:extLst>
              </a:tr>
              <a:tr h="38767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Northern &amp; Western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Border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Cavan, Donegal, Leitrim, Monaghan, Sligo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643686"/>
                  </a:ext>
                </a:extLst>
              </a:tr>
              <a:tr h="28967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Mayo, Roscommon, Galway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606586"/>
                  </a:ext>
                </a:extLst>
              </a:tr>
              <a:tr h="25649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Southern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Mid-West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Clare, Tipperary, Limerick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176838"/>
                  </a:ext>
                </a:extLst>
              </a:tr>
              <a:tr h="407879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South-East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Carlow, Kilkenny, Wexford, Waterford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6598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South-West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Kerry, Cork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696778"/>
                  </a:ext>
                </a:extLst>
              </a:tr>
              <a:tr h="27593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Eastern &amp; Midland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Dublin 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Dublin 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88103"/>
                  </a:ext>
                </a:extLst>
              </a:tr>
              <a:tr h="25649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Mid-East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Kildare, Meath, Wicklow, Louth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40942"/>
                  </a:ext>
                </a:extLst>
              </a:tr>
              <a:tr h="40542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Midlands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Laois, Longford, Offaly, Westmeath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0099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C9E7C0-A9EE-7DAF-3F20-F7594C807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55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443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00" y="-25411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6757401" y="3120997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</a:t>
            </a:r>
            <a:r>
              <a:rPr lang="en-IE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Analysis of CSO Data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58697" y="1193363"/>
            <a:ext cx="4065750" cy="392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Tx/>
            </a:pPr>
            <a:endParaRPr lang="en-IE" b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122076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1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7F131043-399E-8174-0A72-68D72ADA9D25}"/>
              </a:ext>
            </a:extLst>
          </p:cNvPr>
          <p:cNvSpPr txBox="1">
            <a:spLocks/>
          </p:cNvSpPr>
          <p:nvPr/>
        </p:nvSpPr>
        <p:spPr>
          <a:xfrm>
            <a:off x="73250" y="3435892"/>
            <a:ext cx="8997500" cy="392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National development is maximised when regions reach their full potential. 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</a:pPr>
            <a:endParaRPr lang="en-GB" sz="300" b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Regions outside of Dublin contribute a lot to the national economy!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</a:pPr>
            <a:r>
              <a:rPr lang="en-GB" sz="16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Regions outside of Dublin 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</a:pPr>
            <a: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70% of Employment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</a:pPr>
            <a:r>
              <a:rPr lang="en-GB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52% Gross Value Added.</a:t>
            </a:r>
          </a:p>
          <a:p>
            <a:pPr lvl="1"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596900" lvl="1" indent="0">
              <a:lnSpc>
                <a:spcPct val="100000"/>
              </a:lnSpc>
              <a:buNone/>
            </a:pPr>
            <a:endParaRPr lang="en-GB" sz="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FCF799E-922E-93E6-507F-071302E2B8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093735"/>
              </p:ext>
            </p:extLst>
          </p:nvPr>
        </p:nvGraphicFramePr>
        <p:xfrm>
          <a:off x="329595" y="408861"/>
          <a:ext cx="3974480" cy="298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FCF799E-922E-93E6-507F-071302E2B8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021333"/>
              </p:ext>
            </p:extLst>
          </p:nvPr>
        </p:nvGraphicFramePr>
        <p:xfrm>
          <a:off x="4234187" y="581551"/>
          <a:ext cx="4402495" cy="309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CF6DDBD-C659-B7AD-DAA9-52CD1409C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77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13" y="-4041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34937" y="222357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Pre-Pandemic Economic Structures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73938" y="992223"/>
            <a:ext cx="4775153" cy="41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Historical pattern of concentrated employment towards tourism, agriculture, and public services. </a:t>
            </a:r>
          </a:p>
          <a:p>
            <a:pPr marL="54000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Lower share of employment in Knowledge Intensive Services (KIS).</a:t>
            </a: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IE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Enterprise structure reliant on very small firms (&lt;10 employees).</a:t>
            </a: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34% of “business economy” vs  16% in Dublin &amp; 26% State.</a:t>
            </a:r>
          </a:p>
          <a:p>
            <a:pPr marL="2225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endParaRPr lang="en-GB" sz="9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High GVA shares in Public Services </a:t>
            </a: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GB" sz="11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24% vs 9% rest of State</a:t>
            </a: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);</a:t>
            </a:r>
            <a:r>
              <a:rPr lang="en-GB" sz="11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Locally Traded Services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Arial"/>
              </a:rPr>
              <a:t>(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Arial"/>
              </a:rPr>
              <a:t>9.5% vs 8.5% rest of State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Arial"/>
              </a:rPr>
              <a:t>)</a:t>
            </a: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Construction </a:t>
            </a: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GB" sz="11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6% vs 2%)</a:t>
            </a:r>
            <a:r>
              <a:rPr lang="en-GB" sz="105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&amp; Real Estate </a:t>
            </a: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GB" sz="11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11% vs 6%</a:t>
            </a: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).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</a:pPr>
            <a:endParaRPr lang="en-GB" sz="1200" b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 divergence from last recession.</a:t>
            </a:r>
            <a:endParaRPr lang="en-IE" sz="1400" b="1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Sluggish recovery in income, output and employment growth.</a:t>
            </a: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Duality of public sector employment? Security yes, but growth prospects?</a:t>
            </a:r>
          </a:p>
          <a:p>
            <a:pPr marL="7200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sz="1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GB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596900" lvl="1" indent="0">
              <a:lnSpc>
                <a:spcPct val="100000"/>
              </a:lnSpc>
              <a:buNone/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D76E89-EA30-4A72-96D5-0186FC5FF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869067"/>
              </p:ext>
            </p:extLst>
          </p:nvPr>
        </p:nvGraphicFramePr>
        <p:xfrm>
          <a:off x="4731327" y="566746"/>
          <a:ext cx="4545825" cy="415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4313B-C48E-B56B-2943-FE4B6C2B11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C764AC1A-C225-D744-858C-2DA9E8AF190D}"/>
              </a:ext>
            </a:extLst>
          </p:cNvPr>
          <p:cNvSpPr txBox="1">
            <a:spLocks/>
          </p:cNvSpPr>
          <p:nvPr/>
        </p:nvSpPr>
        <p:spPr>
          <a:xfrm>
            <a:off x="4849091" y="4413806"/>
            <a:ext cx="6987527" cy="31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</a:t>
            </a:r>
            <a:r>
              <a:rPr lang="en-IE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Analysis of CSO Data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06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-8082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548240" y="271924"/>
            <a:ext cx="715815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COVID-Exposure: Output and Employment 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-7685" y="855167"/>
            <a:ext cx="4782838" cy="280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0000"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Daly and Lawless (2020) list sectors “severely affected” by COVID-19.</a:t>
            </a:r>
          </a:p>
          <a:p>
            <a:pPr marL="360000">
              <a:lnSpc>
                <a:spcPct val="100000"/>
              </a:lnSpc>
              <a:spcAft>
                <a:spcPts val="300"/>
              </a:spcAft>
            </a:pPr>
            <a:endParaRPr lang="en-IE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60000">
              <a:lnSpc>
                <a:spcPct val="100000"/>
              </a:lnSpc>
              <a:spcAft>
                <a:spcPts val="300"/>
              </a:spcAft>
            </a:pPr>
            <a:endParaRPr lang="en-IE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60000"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Northern &amp; Western and Midland have higher GVA exposure</a:t>
            </a: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Driven by LTS, Construction and Real Estate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sz="11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sz="11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sz="1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60000"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Western Region E</a:t>
            </a:r>
            <a:r>
              <a:rPr lang="en-IE" b="1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mployment exposure close to national average but the aggregate hides within region variation</a:t>
            </a: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Donegal, Mayo comparatively high exposure + driven by high shares of </a:t>
            </a:r>
            <a:r>
              <a:rPr lang="en-IE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accom</a:t>
            </a:r>
            <a:r>
              <a:rPr lang="en-IE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&amp; food employment</a:t>
            </a: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B6F40DB-15DB-4316-A5C9-872B6C29D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384019"/>
              </p:ext>
            </p:extLst>
          </p:nvPr>
        </p:nvGraphicFramePr>
        <p:xfrm>
          <a:off x="4775153" y="730548"/>
          <a:ext cx="4368847" cy="441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D0746E-6833-22CA-AF4C-24A98256525D}"/>
              </a:ext>
            </a:extLst>
          </p:cNvPr>
          <p:cNvCxnSpPr>
            <a:cxnSpLocks/>
          </p:cNvCxnSpPr>
          <p:nvPr/>
        </p:nvCxnSpPr>
        <p:spPr>
          <a:xfrm>
            <a:off x="5602345" y="2477620"/>
            <a:ext cx="3319779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69D9B05-E1E9-7DCA-53F3-B1D40664F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DEE9E6-B3BE-C874-448F-AC3150BB51A2}"/>
              </a:ext>
            </a:extLst>
          </p:cNvPr>
          <p:cNvCxnSpPr>
            <a:cxnSpLocks/>
          </p:cNvCxnSpPr>
          <p:nvPr/>
        </p:nvCxnSpPr>
        <p:spPr>
          <a:xfrm>
            <a:off x="5602345" y="2571750"/>
            <a:ext cx="301722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1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371461" y="233173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Labour Market Trends: Live Register, PUP &amp; Wage Subsidy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2218" y="920573"/>
            <a:ext cx="4030807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9A51B12-340D-43C0-A383-EE06C863B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945525"/>
              </p:ext>
            </p:extLst>
          </p:nvPr>
        </p:nvGraphicFramePr>
        <p:xfrm>
          <a:off x="-43824" y="983068"/>
          <a:ext cx="4830570" cy="395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D7D1CCD7-5898-591D-69E0-47D19A80FA73}"/>
              </a:ext>
            </a:extLst>
          </p:cNvPr>
          <p:cNvSpPr txBox="1">
            <a:spLocks/>
          </p:cNvSpPr>
          <p:nvPr/>
        </p:nvSpPr>
        <p:spPr>
          <a:xfrm>
            <a:off x="4660701" y="805986"/>
            <a:ext cx="4609345" cy="41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 Pandemic Trends</a:t>
            </a:r>
          </a:p>
          <a:p>
            <a:pPr marL="742950" lvl="1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Western Region counties generally higher, Live Register share, PUP share and Lower Wage Subsidy share than national average.</a:t>
            </a: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4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 &amp; within-region labour market variation was highlighted as a key feature of the pandemic by Lydon &amp; McGrath (2020) &amp; McGrath (2021).</a:t>
            </a:r>
          </a:p>
          <a:p>
            <a:pPr marL="742950" lvl="1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Those studies suggest that the variation is related to, and in some cases, exacerbated historical regional structural Issues.</a:t>
            </a:r>
          </a:p>
          <a:p>
            <a:pPr marL="742950" lvl="1" indent="-285750">
              <a:lnSpc>
                <a:spcPct val="100000"/>
              </a:lnSpc>
              <a:spcAft>
                <a:spcPts val="300"/>
              </a:spcAft>
              <a:buClrTx/>
            </a:pP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Fear for regional variation in medium-longer term unemployment PUP and live register less certain to find re-employment than wage subsidy </a:t>
            </a:r>
            <a:r>
              <a:rPr lang="en-GB" sz="1200" dirty="0" err="1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reciepients</a:t>
            </a:r>
            <a:r>
              <a:rPr lang="en-GB" sz="12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114300" indent="0">
              <a:lnSpc>
                <a:spcPct val="100000"/>
              </a:lnSpc>
              <a:buNone/>
            </a:pPr>
            <a:endParaRPr lang="en-GB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596900" lvl="1" indent="0">
              <a:lnSpc>
                <a:spcPct val="100000"/>
              </a:lnSpc>
              <a:buNone/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74200-693E-D2F7-3580-4C8359C72B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8F510A01-AADC-79DE-4547-ED0748D59DAE}"/>
              </a:ext>
            </a:extLst>
          </p:cNvPr>
          <p:cNvSpPr txBox="1">
            <a:spLocks/>
          </p:cNvSpPr>
          <p:nvPr/>
        </p:nvSpPr>
        <p:spPr>
          <a:xfrm>
            <a:off x="-58848" y="4817958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Source: </a:t>
            </a:r>
            <a:r>
              <a:rPr lang="en-IE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Analysis of CSO Data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6876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23803</TotalTime>
  <Words>2843</Words>
  <Application>Microsoft Office PowerPoint</Application>
  <PresentationFormat>On-screen Show (16:9)</PresentationFormat>
  <Paragraphs>801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Poppins Medium Italics</vt:lpstr>
      <vt:lpstr>Lato</vt:lpstr>
      <vt:lpstr>Calibri</vt:lpstr>
      <vt:lpstr>Arial</vt:lpstr>
      <vt:lpstr>Helvetica</vt:lpstr>
      <vt:lpstr>Open Sans</vt:lpstr>
      <vt:lpstr>Corbel</vt:lpstr>
      <vt:lpstr>Poppins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Luke McGrath</dc:creator>
  <cp:lastModifiedBy>Luke McGrath</cp:lastModifiedBy>
  <cp:revision>32</cp:revision>
  <dcterms:modified xsi:type="dcterms:W3CDTF">2023-03-01T14:57:43Z</dcterms:modified>
</cp:coreProperties>
</file>