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8" r:id="rId5"/>
    <p:sldId id="273" r:id="rId6"/>
    <p:sldId id="295" r:id="rId7"/>
    <p:sldId id="274" r:id="rId8"/>
    <p:sldId id="277" r:id="rId9"/>
    <p:sldId id="275" r:id="rId10"/>
    <p:sldId id="283" r:id="rId11"/>
    <p:sldId id="287" r:id="rId12"/>
    <p:sldId id="294" r:id="rId13"/>
    <p:sldId id="281" r:id="rId14"/>
    <p:sldId id="288" r:id="rId15"/>
    <p:sldId id="278" r:id="rId16"/>
    <p:sldId id="293" r:id="rId17"/>
    <p:sldId id="280" r:id="rId18"/>
    <p:sldId id="289" r:id="rId19"/>
    <p:sldId id="276" r:id="rId20"/>
    <p:sldId id="266" r:id="rId21"/>
    <p:sldId id="272" r:id="rId22"/>
    <p:sldId id="290" r:id="rId23"/>
    <p:sldId id="28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Lato Light" panose="020F050202020403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McGrath" initials="LM" lastIdx="1" clrIdx="0">
    <p:extLst>
      <p:ext uri="{19B8F6BF-5375-455C-9EA6-DF929625EA0E}">
        <p15:presenceInfo xmlns:p15="http://schemas.microsoft.com/office/powerpoint/2012/main" userId="S::lukemcgrath@wdc.ie::e420d0d0-e536-4334-991a-58d21af70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9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4"/>
    <p:restoredTop sz="94007" autoAdjust="0"/>
  </p:normalViewPr>
  <p:slideViewPr>
    <p:cSldViewPr snapToGrid="0">
      <p:cViewPr varScale="1">
        <p:scale>
          <a:sx n="141" d="100"/>
          <a:sy n="141" d="100"/>
        </p:scale>
        <p:origin x="85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3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575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43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911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695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370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400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311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57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9863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496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52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970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0942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433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378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209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058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347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5b9aa708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5b9aa708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162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esterndevelopment.ie/insights/" TargetMode="External"/><Relationship Id="rId4" Type="http://schemas.openxmlformats.org/officeDocument/2006/relationships/hyperlink" Target="https://westerndevelopment.ie/policy/publica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esterndevelopment.ie/wp-content/uploads/2020/07/WDC-Strategy-2019-2024-EN.pdf"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1913"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2" name="Google Shape;54;p13">
            <a:extLst>
              <a:ext uri="{FF2B5EF4-FFF2-40B4-BE49-F238E27FC236}">
                <a16:creationId xmlns:a16="http://schemas.microsoft.com/office/drawing/2014/main" id="{B9C9D207-87BD-16FA-4B92-EDDF67A934B6}"/>
              </a:ext>
            </a:extLst>
          </p:cNvPr>
          <p:cNvSpPr txBox="1">
            <a:spLocks/>
          </p:cNvSpPr>
          <p:nvPr/>
        </p:nvSpPr>
        <p:spPr>
          <a:xfrm>
            <a:off x="-43826" y="1212723"/>
            <a:ext cx="9187826" cy="2045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2000" b="1" i="1" dirty="0">
                <a:solidFill>
                  <a:schemeClr val="tx1"/>
                </a:solidFill>
                <a:latin typeface="Lato"/>
                <a:ea typeface="Lato"/>
                <a:cs typeface="Lato"/>
                <a:sym typeface="Lato"/>
              </a:rPr>
              <a:t>Irish Postgraduate &amp; Early Career Economists (IPECE) Workshop 2023.</a:t>
            </a:r>
            <a:br>
              <a:rPr lang="en-GB" sz="2400" b="1" i="1" dirty="0">
                <a:solidFill>
                  <a:schemeClr val="tx1"/>
                </a:solidFill>
                <a:latin typeface="Lato"/>
                <a:ea typeface="Lato"/>
                <a:cs typeface="Lato"/>
                <a:sym typeface="Lato"/>
              </a:rPr>
            </a:br>
            <a:br>
              <a:rPr lang="en-GB" sz="2400" b="1" i="1" dirty="0">
                <a:solidFill>
                  <a:schemeClr val="tx1"/>
                </a:solidFill>
                <a:latin typeface="Lato"/>
                <a:ea typeface="Lato"/>
                <a:cs typeface="Lato"/>
                <a:sym typeface="Lato"/>
              </a:rPr>
            </a:br>
            <a:r>
              <a:rPr lang="en-GB" b="1" i="1" dirty="0">
                <a:solidFill>
                  <a:schemeClr val="tx1"/>
                </a:solidFill>
                <a:latin typeface="Lato"/>
                <a:ea typeface="Lato"/>
                <a:cs typeface="Lato"/>
                <a:sym typeface="Lato"/>
              </a:rPr>
              <a:t>Some Missing Links in Ireland’s National Well-Being Framework.</a:t>
            </a:r>
            <a:endParaRPr lang="en-GB" sz="2400" b="1" i="1" dirty="0">
              <a:solidFill>
                <a:schemeClr val="tx1"/>
              </a:solidFill>
              <a:latin typeface="Lato"/>
              <a:ea typeface="Lato"/>
              <a:cs typeface="Lato"/>
              <a:sym typeface="Lato"/>
            </a:endParaRPr>
          </a:p>
        </p:txBody>
      </p:sp>
      <p:sp>
        <p:nvSpPr>
          <p:cNvPr id="4" name="Google Shape;55;p13">
            <a:extLst>
              <a:ext uri="{FF2B5EF4-FFF2-40B4-BE49-F238E27FC236}">
                <a16:creationId xmlns:a16="http://schemas.microsoft.com/office/drawing/2014/main" id="{BC38A2F7-7044-EB28-B626-169E32CBB089}"/>
              </a:ext>
            </a:extLst>
          </p:cNvPr>
          <p:cNvSpPr txBox="1">
            <a:spLocks/>
          </p:cNvSpPr>
          <p:nvPr/>
        </p:nvSpPr>
        <p:spPr>
          <a:xfrm>
            <a:off x="294235" y="3411540"/>
            <a:ext cx="5811452" cy="18861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Font typeface="Arial"/>
              <a:buNone/>
            </a:pPr>
            <a:r>
              <a:rPr lang="en-GB" sz="2400" b="1" dirty="0">
                <a:solidFill>
                  <a:schemeClr val="tx1"/>
                </a:solidFill>
                <a:latin typeface="Lato"/>
                <a:ea typeface="Lato"/>
                <a:cs typeface="Lato"/>
                <a:sym typeface="Lato"/>
              </a:rPr>
              <a:t>Dr. Luke McGrath</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Economist</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Policy Analysis Team</a:t>
            </a:r>
          </a:p>
          <a:p>
            <a:pPr marL="0" indent="0">
              <a:buClr>
                <a:schemeClr val="dk1"/>
              </a:buClr>
              <a:buSzPts val="1100"/>
              <a:buFont typeface="Arial"/>
              <a:buNone/>
            </a:pPr>
            <a:r>
              <a:rPr lang="en-GB" sz="2000" dirty="0">
                <a:solidFill>
                  <a:schemeClr val="tx1"/>
                </a:solidFill>
                <a:latin typeface="Lato Light"/>
                <a:ea typeface="Lato Light"/>
                <a:cs typeface="Lato Light"/>
                <a:sym typeface="Lato Light"/>
              </a:rPr>
              <a:t>Western Development Commission.</a:t>
            </a:r>
          </a:p>
          <a:p>
            <a:pPr marL="0" indent="0">
              <a:buClr>
                <a:schemeClr val="dk1"/>
              </a:buClr>
              <a:buSzPts val="1100"/>
              <a:buFont typeface="Arial"/>
              <a:buNone/>
            </a:pPr>
            <a:endParaRPr lang="en-GB" sz="1200" dirty="0">
              <a:solidFill>
                <a:srgbClr val="FFFFFF"/>
              </a:solidFill>
            </a:endParaRPr>
          </a:p>
          <a:p>
            <a:pPr marL="0" indent="0">
              <a:buFont typeface="Arial"/>
              <a:buNone/>
            </a:pPr>
            <a:endParaRPr lang="en-GB" sz="1200" dirty="0">
              <a:solidFill>
                <a:srgbClr val="FFFFFF"/>
              </a:solidFill>
            </a:endParaRPr>
          </a:p>
        </p:txBody>
      </p:sp>
    </p:spTree>
    <p:extLst>
      <p:ext uri="{BB962C8B-B14F-4D97-AF65-F5344CB8AC3E}">
        <p14:creationId xmlns:p14="http://schemas.microsoft.com/office/powerpoint/2010/main" val="740853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Linking the WB Framework w/CES approach</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373468" y="910788"/>
            <a:ext cx="9169568" cy="4481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 suggest an amended Dashboard based on  CES Framework</a:t>
            </a: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lang="en-GB" sz="1000" b="1" dirty="0">
              <a:solidFill>
                <a:srgbClr val="000000"/>
              </a:solidFill>
              <a:latin typeface="Lato" panose="020B0604020202020204" charset="0"/>
              <a:ea typeface="Lato" panose="020B0604020202020204" charset="0"/>
              <a:cs typeface="Lato" panose="020B0604020202020204" charset="0"/>
            </a:endParaRPr>
          </a:p>
          <a:p>
            <a:pPr marL="0" lvl="0" indent="0" algn="just">
              <a:lnSpc>
                <a:spcPct val="100000"/>
              </a:lnSpc>
              <a:buNone/>
            </a:pP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Current Well-Being:</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consisting of 9 themes:</a:t>
            </a:r>
          </a:p>
          <a:p>
            <a:pPr marL="0" lvl="0" indent="0" algn="just">
              <a:lnSpc>
                <a:spcPct val="100000"/>
              </a:lnSpc>
              <a:buNone/>
            </a:pP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IE"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Income</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Work &amp; job quality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Housing &amp; local area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Mental &amp; physical health</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Leisure &amp; recreation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skills &amp; innovation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Inclusion, safety &amp; community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Environment, climate &amp; biodiversity </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Subjective well-being.</a:t>
            </a:r>
            <a:endParaRPr kumimoji="0" lang="en-IE" sz="1600" b="0" i="0" u="none" strike="noStrike" kern="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sym typeface="Arial"/>
            </a:endParaRPr>
          </a:p>
        </p:txBody>
      </p:sp>
      <p:sp>
        <p:nvSpPr>
          <p:cNvPr id="2" name="Google Shape;55;p13">
            <a:extLst>
              <a:ext uri="{FF2B5EF4-FFF2-40B4-BE49-F238E27FC236}">
                <a16:creationId xmlns:a16="http://schemas.microsoft.com/office/drawing/2014/main" id="{E67FB26C-8466-2F1C-0196-C7A48CE78F9B}"/>
              </a:ext>
            </a:extLst>
          </p:cNvPr>
          <p:cNvSpPr txBox="1">
            <a:spLocks/>
          </p:cNvSpPr>
          <p:nvPr/>
        </p:nvSpPr>
        <p:spPr>
          <a:xfrm>
            <a:off x="4743716" y="1665208"/>
            <a:ext cx="4790652"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lvl="0" indent="0" algn="just">
              <a:lnSpc>
                <a:spcPct val="120000"/>
              </a:lnSpc>
              <a:spcAft>
                <a:spcPts val="600"/>
              </a:spcAft>
              <a:buNone/>
            </a:pPr>
            <a:endParaRPr lang="en-IE" sz="400" b="1" dirty="0">
              <a:solidFill>
                <a:schemeClr val="tx1"/>
              </a:solidFill>
              <a:latin typeface="Lato" panose="020F0502020204030203" pitchFamily="34" charset="0"/>
              <a:ea typeface="Calibri" panose="020F0502020204030204" pitchFamily="34" charset="0"/>
              <a:cs typeface="Times New Roman" panose="02020603050405020304" pitchFamily="18" charset="0"/>
            </a:endParaRPr>
          </a:p>
          <a:p>
            <a:pPr marL="0" lvl="0" indent="0" algn="just">
              <a:lnSpc>
                <a:spcPct val="100000"/>
              </a:lnSpc>
              <a:buNone/>
            </a:pP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Future Well-Being:</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consisting of 4 themes:</a:t>
            </a:r>
          </a:p>
          <a:p>
            <a:pPr marL="0" lvl="0" indent="0" algn="just">
              <a:lnSpc>
                <a:spcPct val="100000"/>
              </a:lnSpc>
              <a:buNone/>
            </a:pPr>
            <a:endParaRPr lang="en-IE"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Natural capital</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Economic capital</a:t>
            </a:r>
            <a:endParaRPr lang="en-IE" sz="1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Human capital </a:t>
            </a:r>
            <a:endParaRPr lang="en-IE"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342900" lvl="0" indent="-342900" algn="just">
              <a:lnSpc>
                <a:spcPct val="100000"/>
              </a:lnSpc>
              <a:buClrTx/>
              <a:buFont typeface="Symbol" panose="05050102010706020507" pitchFamily="18" charset="2"/>
              <a:buChar char=""/>
            </a:pPr>
            <a:r>
              <a:rPr lang="en-GB" sz="1600" dirty="0">
                <a:solidFill>
                  <a:schemeClr val="tx1"/>
                </a:solidFill>
                <a:effectLst/>
                <a:latin typeface="Lato" panose="020F0502020204030203" pitchFamily="34" charset="0"/>
                <a:ea typeface="Lato" panose="020F0502020204030203" pitchFamily="34" charset="0"/>
                <a:cs typeface="Lato" panose="020F0502020204030203" pitchFamily="34" charset="0"/>
              </a:rPr>
              <a:t>Social capital. </a:t>
            </a:r>
            <a:endParaRPr kumimoji="0" lang="en-GB" sz="1600" b="1" i="0" u="none" strike="noStrike" kern="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285750" indent="-285750">
              <a:lnSpc>
                <a:spcPct val="150000"/>
              </a:lnSpc>
              <a:buClr>
                <a:srgbClr val="000000"/>
              </a:buClr>
              <a:buSzTx/>
              <a:defRPr/>
            </a:pPr>
            <a:endParaRPr kumimoji="0" lang="en-IE" sz="16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267257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Key Changes Relate to Future Well-Being</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832970"/>
            <a:ext cx="902055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4" name="Table 3">
            <a:extLst>
              <a:ext uri="{FF2B5EF4-FFF2-40B4-BE49-F238E27FC236}">
                <a16:creationId xmlns:a16="http://schemas.microsoft.com/office/drawing/2014/main" id="{B56F835F-8F96-8C9C-F3E8-38A8AFF7CA02}"/>
              </a:ext>
            </a:extLst>
          </p:cNvPr>
          <p:cNvGraphicFramePr>
            <a:graphicFrameLocks noGrp="1"/>
          </p:cNvGraphicFramePr>
          <p:nvPr>
            <p:extLst>
              <p:ext uri="{D42A27DB-BD31-4B8C-83A1-F6EECF244321}">
                <p14:modId xmlns:p14="http://schemas.microsoft.com/office/powerpoint/2010/main" val="1510854717"/>
              </p:ext>
            </p:extLst>
          </p:nvPr>
        </p:nvGraphicFramePr>
        <p:xfrm>
          <a:off x="202938" y="930020"/>
          <a:ext cx="8893511" cy="3474720"/>
        </p:xfrm>
        <a:graphic>
          <a:graphicData uri="http://schemas.openxmlformats.org/drawingml/2006/table">
            <a:tbl>
              <a:tblPr firstRow="1" firstCol="1" bandRow="1"/>
              <a:tblGrid>
                <a:gridCol w="1140034">
                  <a:extLst>
                    <a:ext uri="{9D8B030D-6E8A-4147-A177-3AD203B41FA5}">
                      <a16:colId xmlns:a16="http://schemas.microsoft.com/office/drawing/2014/main" val="1605803078"/>
                    </a:ext>
                  </a:extLst>
                </a:gridCol>
                <a:gridCol w="1467961">
                  <a:extLst>
                    <a:ext uri="{9D8B030D-6E8A-4147-A177-3AD203B41FA5}">
                      <a16:colId xmlns:a16="http://schemas.microsoft.com/office/drawing/2014/main" val="1676110675"/>
                    </a:ext>
                  </a:extLst>
                </a:gridCol>
                <a:gridCol w="6285516">
                  <a:extLst>
                    <a:ext uri="{9D8B030D-6E8A-4147-A177-3AD203B41FA5}">
                      <a16:colId xmlns:a16="http://schemas.microsoft.com/office/drawing/2014/main" val="3551644535"/>
                    </a:ext>
                  </a:extLst>
                </a:gridCol>
              </a:tblGrid>
              <a:tr h="1074649">
                <a:tc rowSpan="4">
                  <a:txBody>
                    <a:bodyPr/>
                    <a:lstStyle/>
                    <a:p>
                      <a:pPr marL="228600"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4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Greenhouse gas emissions </a:t>
                      </a:r>
                    </a:p>
                    <a:p>
                      <a:pPr marL="228600" marR="71755" indent="-228600"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Tonnes of CO</a:t>
                      </a:r>
                      <a:r>
                        <a:rPr lang="en-GB" sz="1200" b="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equivalent per capita</a:t>
                      </a:r>
                      <a:endParaRPr lang="en-IE" sz="12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Bodies assessed as High or Good</a:t>
                      </a:r>
                      <a:endParaRPr lang="en-IE" sz="1200" b="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Local Air Pollution Emissions and Damage costs* (EPA; Public Spending Code)</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Ecological Footprint (Global Footprint Network)</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Renewable electricity capacity* (SEAI/CRU)</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71032734"/>
                  </a:ext>
                </a:extLst>
              </a:tr>
              <a:tr h="671656">
                <a:tc vMerge="1">
                  <a:txBody>
                    <a:bodyPr/>
                    <a:lstStyle/>
                    <a:p>
                      <a:endParaRPr lang="en-IE"/>
                    </a:p>
                  </a:txBody>
                  <a:tcPr/>
                </a:tc>
                <a:tc>
                  <a:txBody>
                    <a:bodyPr/>
                    <a:lstStyle/>
                    <a:p>
                      <a:pPr marL="71755" marR="71755" algn="ctr">
                        <a:lnSpc>
                          <a:spcPct val="100000"/>
                        </a:lnSpc>
                        <a:spcAft>
                          <a:spcPts val="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Capital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Gross Capital formation/Net Capital Formation*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Median Household Net Wealth</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Government Net Worth</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Household Debt*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01083600"/>
                  </a:ext>
                </a:extLst>
              </a:tr>
              <a:tr h="402994">
                <a:tc vMerge="1">
                  <a:txBody>
                    <a:bodyPr/>
                    <a:lstStyle/>
                    <a:p>
                      <a:endParaRPr lang="en-IE"/>
                    </a:p>
                  </a:txBody>
                  <a:tcPr/>
                </a:tc>
                <a:tc>
                  <a:txBody>
                    <a:bodyPr/>
                    <a:lstStyle/>
                    <a:p>
                      <a:pPr marL="71755" marR="71755" algn="ctr">
                        <a:lnSpc>
                          <a:spcPct val="100000"/>
                        </a:lnSpc>
                        <a:spcAft>
                          <a:spcPts val="0"/>
                        </a:spcAft>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Capital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R&amp;D expenditures* (National Accounts)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Education Expenditures* (Dept of Education)</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Educational Attainment* (Census)</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632459825"/>
                  </a:ext>
                </a:extLst>
              </a:tr>
              <a:tr h="1074649">
                <a:tc vMerge="1">
                  <a:txBody>
                    <a:bodyPr/>
                    <a:lstStyle/>
                    <a:p>
                      <a:endParaRPr lang="en-IE"/>
                    </a:p>
                  </a:txBody>
                  <a:tcPr/>
                </a:tc>
                <a:tc>
                  <a:txBody>
                    <a:bodyPr/>
                    <a:lstStyle/>
                    <a:p>
                      <a:pPr marL="71755" marR="71755" algn="ctr">
                        <a:lnSpc>
                          <a:spcPct val="100000"/>
                        </a:lnSpc>
                        <a:spcAft>
                          <a:spcPts val="0"/>
                        </a:spcAft>
                      </a:pPr>
                      <a:r>
                        <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Capital</a:t>
                      </a:r>
                      <a:endParaRPr lang="en-IE" sz="14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with at least 2 people close enough to count on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who did not Feel Depressed or Downhearted in the Last 4 Weeks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 who worries they could be a Victim of a Crime (self-reported)</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Voter Turnout* (CSO)</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Satisfaction with How Democracy Works in Ireland</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Rate of Volunteering* (CSO module on Volunteering)</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08033517"/>
                  </a:ext>
                </a:extLst>
              </a:tr>
            </a:tbl>
          </a:graphicData>
        </a:graphic>
      </p:graphicFrame>
    </p:spTree>
    <p:extLst>
      <p:ext uri="{BB962C8B-B14F-4D97-AF65-F5344CB8AC3E}">
        <p14:creationId xmlns:p14="http://schemas.microsoft.com/office/powerpoint/2010/main" val="38802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Missing Link of Regional Integration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9086589"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Heavily Nationally Focused</a:t>
            </a:r>
          </a:p>
          <a:p>
            <a:pPr marL="742950" lvl="1" indent="-285750">
              <a:lnSpc>
                <a:spcPct val="100000"/>
              </a:lnSpc>
              <a:spcBef>
                <a:spcPts val="0"/>
              </a:spcBef>
              <a:buClr>
                <a:srgbClr val="000000"/>
              </a:buClr>
              <a:buSzTx/>
              <a:defRPr/>
            </a:pPr>
            <a:endParaRPr lang="en-GB" sz="1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Just 3/35 indicators have a regional breakdown of which = Urban/Rural.</a:t>
            </a:r>
          </a:p>
          <a:p>
            <a:pPr marL="742950" lvl="1" indent="-285750">
              <a:lnSpc>
                <a:spcPct val="100000"/>
              </a:lnSpc>
              <a:spcBef>
                <a:spcPts val="0"/>
              </a:spcBef>
              <a:buClr>
                <a:srgbClr val="000000"/>
              </a:buClr>
              <a:buSzTx/>
              <a:defRPr/>
            </a:pPr>
            <a:endParaRPr lang="en-GB" sz="20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Ideal approach = linking regional indicators across the themes and dimensions of the framework. </a:t>
            </a:r>
          </a:p>
          <a:p>
            <a:pPr marL="742950" lvl="1" indent="-285750">
              <a:lnSpc>
                <a:spcPct val="100000"/>
              </a:lnSpc>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Benefits = It would align closely with the CES recommendations, the Regional Monitor of Well-Being in the Netherlands, and with the approach that underpins Project Ireland 2040, Ireland’s overarching planning framework.</a:t>
            </a:r>
          </a:p>
          <a:p>
            <a:pPr marL="742950" lvl="1" indent="-285750">
              <a:lnSpc>
                <a:spcPct val="100000"/>
              </a:lnSpc>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Challenges = data!, spatial scales etc.,</a:t>
            </a:r>
          </a:p>
        </p:txBody>
      </p:sp>
    </p:spTree>
    <p:extLst>
      <p:ext uri="{BB962C8B-B14F-4D97-AF65-F5344CB8AC3E}">
        <p14:creationId xmlns:p14="http://schemas.microsoft.com/office/powerpoint/2010/main" val="277712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40048" y="-3160"/>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06343" y="25454"/>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Integrating Regional Issues </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graphicFrame>
        <p:nvGraphicFramePr>
          <p:cNvPr id="4" name="Table 3">
            <a:extLst>
              <a:ext uri="{FF2B5EF4-FFF2-40B4-BE49-F238E27FC236}">
                <a16:creationId xmlns:a16="http://schemas.microsoft.com/office/drawing/2014/main" id="{AE54C15D-7EBE-CF5C-5DF5-206EC5D85F4F}"/>
              </a:ext>
            </a:extLst>
          </p:cNvPr>
          <p:cNvGraphicFramePr>
            <a:graphicFrameLocks noGrp="1"/>
          </p:cNvGraphicFramePr>
          <p:nvPr>
            <p:extLst>
              <p:ext uri="{D42A27DB-BD31-4B8C-83A1-F6EECF244321}">
                <p14:modId xmlns:p14="http://schemas.microsoft.com/office/powerpoint/2010/main" val="1229002398"/>
              </p:ext>
            </p:extLst>
          </p:nvPr>
        </p:nvGraphicFramePr>
        <p:xfrm>
          <a:off x="0" y="742294"/>
          <a:ext cx="9163500" cy="4144272"/>
        </p:xfrm>
        <a:graphic>
          <a:graphicData uri="http://schemas.openxmlformats.org/drawingml/2006/table">
            <a:tbl>
              <a:tblPr firstRow="1" firstCol="1" bandRow="1"/>
              <a:tblGrid>
                <a:gridCol w="1162763">
                  <a:extLst>
                    <a:ext uri="{9D8B030D-6E8A-4147-A177-3AD203B41FA5}">
                      <a16:colId xmlns:a16="http://schemas.microsoft.com/office/drawing/2014/main" val="3066129839"/>
                    </a:ext>
                  </a:extLst>
                </a:gridCol>
                <a:gridCol w="1127944">
                  <a:extLst>
                    <a:ext uri="{9D8B030D-6E8A-4147-A177-3AD203B41FA5}">
                      <a16:colId xmlns:a16="http://schemas.microsoft.com/office/drawing/2014/main" val="3980674746"/>
                    </a:ext>
                  </a:extLst>
                </a:gridCol>
                <a:gridCol w="2094446">
                  <a:extLst>
                    <a:ext uri="{9D8B030D-6E8A-4147-A177-3AD203B41FA5}">
                      <a16:colId xmlns:a16="http://schemas.microsoft.com/office/drawing/2014/main" val="1297263989"/>
                    </a:ext>
                  </a:extLst>
                </a:gridCol>
                <a:gridCol w="1123558">
                  <a:extLst>
                    <a:ext uri="{9D8B030D-6E8A-4147-A177-3AD203B41FA5}">
                      <a16:colId xmlns:a16="http://schemas.microsoft.com/office/drawing/2014/main" val="2426578855"/>
                    </a:ext>
                  </a:extLst>
                </a:gridCol>
                <a:gridCol w="2400631">
                  <a:extLst>
                    <a:ext uri="{9D8B030D-6E8A-4147-A177-3AD203B41FA5}">
                      <a16:colId xmlns:a16="http://schemas.microsoft.com/office/drawing/2014/main" val="2239472815"/>
                    </a:ext>
                  </a:extLst>
                </a:gridCol>
                <a:gridCol w="1254158">
                  <a:extLst>
                    <a:ext uri="{9D8B030D-6E8A-4147-A177-3AD203B41FA5}">
                      <a16:colId xmlns:a16="http://schemas.microsoft.com/office/drawing/2014/main" val="964094778"/>
                    </a:ext>
                  </a:extLst>
                </a:gridCol>
              </a:tblGrid>
              <a:tr h="0">
                <a:tc>
                  <a:txBody>
                    <a:bodyPr/>
                    <a:lstStyle/>
                    <a:p>
                      <a:pPr marL="228600" marR="71755">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Dimension</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NUTS 2/3 Regional Level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11814341"/>
                  </a:ext>
                </a:extLst>
              </a:tr>
              <a:tr h="184954">
                <a:tc rowSpan="4">
                  <a:txBody>
                    <a:bodyPr/>
                    <a:lstStyle/>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Well-being</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Beach Flag &amp; Coast Awards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Bioeconomy Employment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 &amp; Energy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Timber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Biodiversity Indicators</a:t>
                      </a:r>
                      <a:b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Energy Capacity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Taisce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Minerals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na Mona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Gais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Teagasc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Beach Flag &amp; Coast Awards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Bioeconomy Employment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 &amp; Energy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Timber Resources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Biodiversity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Energy Capacity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Taisce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Minerals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na Mona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Bord </a:t>
                      </a: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Gais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Teagasc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489154985"/>
                  </a:ext>
                </a:extLst>
              </a:tr>
              <a:tr h="16868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Stock</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Pavement Surface Condition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Road, rail, &amp; inland waterways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TII/NTA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Rail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Gross Fixed Capital Formation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Household Wealth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Pavement Surface Condition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Road, rail, &amp; inland waterways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Accounts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TII/NTA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Rail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32998459"/>
                  </a:ext>
                </a:extLst>
              </a:tr>
              <a:tr h="0">
                <a:tc vMerge="1">
                  <a:txBody>
                    <a:bodyPr/>
                    <a:lstStyle/>
                    <a:p>
                      <a:endParaRPr lang="en-IE"/>
                    </a:p>
                  </a:txBody>
                  <a:tcPr/>
                </a:tc>
                <a:tc>
                  <a:txBody>
                    <a:bodyPr/>
                    <a:lstStyle/>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indent="-228600" algn="ctr">
                        <a:lnSpc>
                          <a:spcPct val="100000"/>
                        </a:lnSpc>
                        <a:spcAft>
                          <a:spcPts val="0"/>
                        </a:spcAft>
                        <a:tabLst>
                          <a:tab pos="228600" algn="l"/>
                        </a:tabLs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Human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Demographics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Dependency Ratios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Third Level Grants awarded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Educational Attainment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Demographics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Dependency Ratios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R&amp;D expenditures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Third Level Grants awarded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a:t>
                      </a:r>
                    </a:p>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 </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Competitiveness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CSO/Eurostat Regional Database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015432596"/>
                  </a:ext>
                </a:extLst>
              </a:tr>
              <a:tr h="364752">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Capital</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Turnout</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Deaths due to mental health</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Vital Statistics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Voter Turnout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Deaths due to mental health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228600" marR="71755" indent="-228600"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Vital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385026880"/>
                  </a:ext>
                </a:extLst>
              </a:tr>
            </a:tbl>
          </a:graphicData>
        </a:graphic>
      </p:graphicFrame>
    </p:spTree>
    <p:extLst>
      <p:ext uri="{BB962C8B-B14F-4D97-AF65-F5344CB8AC3E}">
        <p14:creationId xmlns:p14="http://schemas.microsoft.com/office/powerpoint/2010/main" val="38974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40048" y="-4759"/>
            <a:ext cx="1914894" cy="629168"/>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32672" y="-4759"/>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Practical Policy Integration – NPF (1)</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sp>
        <p:nvSpPr>
          <p:cNvPr id="2" name="Google Shape;55;p13">
            <a:extLst>
              <a:ext uri="{FF2B5EF4-FFF2-40B4-BE49-F238E27FC236}">
                <a16:creationId xmlns:a16="http://schemas.microsoft.com/office/drawing/2014/main" id="{C5DCAC08-EEC7-5558-B4CE-D7D0BC233622}"/>
              </a:ext>
            </a:extLst>
          </p:cNvPr>
          <p:cNvSpPr txBox="1">
            <a:spLocks/>
          </p:cNvSpPr>
          <p:nvPr/>
        </p:nvSpPr>
        <p:spPr>
          <a:xfrm>
            <a:off x="607429" y="1106168"/>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kumimoji="0" lang="en-GB" sz="12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14" name="Table 13">
            <a:extLst>
              <a:ext uri="{FF2B5EF4-FFF2-40B4-BE49-F238E27FC236}">
                <a16:creationId xmlns:a16="http://schemas.microsoft.com/office/drawing/2014/main" id="{7DCECCB8-3CEA-59B0-BE71-74F3B7A7E53E}"/>
              </a:ext>
            </a:extLst>
          </p:cNvPr>
          <p:cNvGraphicFramePr>
            <a:graphicFrameLocks noGrp="1"/>
          </p:cNvGraphicFramePr>
          <p:nvPr>
            <p:extLst>
              <p:ext uri="{D42A27DB-BD31-4B8C-83A1-F6EECF244321}">
                <p14:modId xmlns:p14="http://schemas.microsoft.com/office/powerpoint/2010/main" val="3346897587"/>
              </p:ext>
            </p:extLst>
          </p:nvPr>
        </p:nvGraphicFramePr>
        <p:xfrm>
          <a:off x="0" y="662492"/>
          <a:ext cx="9144000" cy="4404360"/>
        </p:xfrm>
        <a:graphic>
          <a:graphicData uri="http://schemas.openxmlformats.org/drawingml/2006/table">
            <a:tbl>
              <a:tblPr firstRow="1" firstCol="1" bandRow="1"/>
              <a:tblGrid>
                <a:gridCol w="1806815">
                  <a:extLst>
                    <a:ext uri="{9D8B030D-6E8A-4147-A177-3AD203B41FA5}">
                      <a16:colId xmlns:a16="http://schemas.microsoft.com/office/drawing/2014/main" val="3486788278"/>
                    </a:ext>
                  </a:extLst>
                </a:gridCol>
                <a:gridCol w="2440626">
                  <a:extLst>
                    <a:ext uri="{9D8B030D-6E8A-4147-A177-3AD203B41FA5}">
                      <a16:colId xmlns:a16="http://schemas.microsoft.com/office/drawing/2014/main" val="2827775738"/>
                    </a:ext>
                  </a:extLst>
                </a:gridCol>
                <a:gridCol w="1823510">
                  <a:extLst>
                    <a:ext uri="{9D8B030D-6E8A-4147-A177-3AD203B41FA5}">
                      <a16:colId xmlns:a16="http://schemas.microsoft.com/office/drawing/2014/main" val="2645705065"/>
                    </a:ext>
                  </a:extLst>
                </a:gridCol>
                <a:gridCol w="1923310">
                  <a:extLst>
                    <a:ext uri="{9D8B030D-6E8A-4147-A177-3AD203B41FA5}">
                      <a16:colId xmlns:a16="http://schemas.microsoft.com/office/drawing/2014/main" val="2999361849"/>
                    </a:ext>
                  </a:extLst>
                </a:gridCol>
                <a:gridCol w="1149739">
                  <a:extLst>
                    <a:ext uri="{9D8B030D-6E8A-4147-A177-3AD203B41FA5}">
                      <a16:colId xmlns:a16="http://schemas.microsoft.com/office/drawing/2014/main" val="1692884838"/>
                    </a:ext>
                  </a:extLst>
                </a:gridCol>
              </a:tblGrid>
              <a:tr h="534960">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NSO Theme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Indicators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Related Well-Being Theme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Breakdown Feasibility</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59113016"/>
                  </a:ext>
                </a:extLst>
              </a:tr>
              <a:tr h="490380">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Compact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 Growth Targets within NPF</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Irish Population Estimates from Administrative Data Sources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 Level</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88862073"/>
                  </a:ext>
                </a:extLst>
              </a:tr>
              <a:tr h="0">
                <a:tc>
                  <a:txBody>
                    <a:bodyPr/>
                    <a:lstStyle/>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Enhanced Regional Accessibility</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Rural mobility index</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Journey times to urban centres etc.,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NDP Projects &amp; Expenditure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strategy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Being gap</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 Development Commission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NTA CSO</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29615690"/>
                  </a:ext>
                </a:extLst>
              </a:tr>
              <a:tr h="231366">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Strengthened Rural Economies &amp; Communities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Broadband Access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Employment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Incomes</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URDF/RRDF/ERDF Investment </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Jobs supported by EI/IDA</a:t>
                      </a:r>
                      <a:endParaRPr lang="en-IE" sz="11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Inclusion, Safety &amp; Community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Dept of Housing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DRCD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Assemblies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EI/IDA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821472202"/>
                  </a:ext>
                </a:extLst>
              </a:tr>
              <a:tr h="89920">
                <a:tc>
                  <a:txBody>
                    <a:bodyPr/>
                    <a:lstStyle/>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Sustainable Mobility</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Active travel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 of transportation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 Uptake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 infrastructure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Well-Being gap </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Western Development Commission (forthcoming)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Transport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CRU</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ESB Networks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811099347"/>
                  </a:ext>
                </a:extLst>
              </a:tr>
              <a:tr h="817301">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strong Economy Supported by Enterprise Innovation &amp; Skills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Business Enterprise &amp; employment growth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Employment in Knowledge Intensive Services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Education, skills, &amp; training</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Knowledge, Skills &amp; Innovation</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Business Demography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Labour Force Survey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Census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99777707"/>
                  </a:ext>
                </a:extLst>
              </a:tr>
            </a:tbl>
          </a:graphicData>
        </a:graphic>
      </p:graphicFrame>
    </p:spTree>
    <p:extLst>
      <p:ext uri="{BB962C8B-B14F-4D97-AF65-F5344CB8AC3E}">
        <p14:creationId xmlns:p14="http://schemas.microsoft.com/office/powerpoint/2010/main" val="192906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57411" y="-32464"/>
            <a:ext cx="1914894" cy="583244"/>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306872" y="-112659"/>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Practical Policy Integration – NPF (2)</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lang="en-GB" sz="1200" b="1" dirty="0">
              <a:solidFill>
                <a:srgbClr val="000000"/>
              </a:solidFill>
              <a:latin typeface="Lato" panose="020B0604020202020204" charset="0"/>
              <a:ea typeface="Lato" panose="020B0604020202020204" charset="0"/>
              <a:cs typeface="Lato" panose="020B0604020202020204" charset="0"/>
            </a:endParaRPr>
          </a:p>
        </p:txBody>
      </p:sp>
      <p:sp>
        <p:nvSpPr>
          <p:cNvPr id="2" name="Google Shape;55;p13">
            <a:extLst>
              <a:ext uri="{FF2B5EF4-FFF2-40B4-BE49-F238E27FC236}">
                <a16:creationId xmlns:a16="http://schemas.microsoft.com/office/drawing/2014/main" id="{C5DCAC08-EEC7-5558-B4CE-D7D0BC233622}"/>
              </a:ext>
            </a:extLst>
          </p:cNvPr>
          <p:cNvSpPr txBox="1">
            <a:spLocks/>
          </p:cNvSpPr>
          <p:nvPr/>
        </p:nvSpPr>
        <p:spPr>
          <a:xfrm>
            <a:off x="607429" y="1106168"/>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57200" lvl="1" indent="0">
              <a:lnSpc>
                <a:spcPct val="150000"/>
              </a:lnSpc>
              <a:buClr>
                <a:srgbClr val="000000"/>
              </a:buClr>
              <a:buSzTx/>
              <a:buNone/>
              <a:defRPr/>
            </a:pPr>
            <a:endParaRPr kumimoji="0" lang="en-GB" sz="12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4" name="Table 3">
            <a:extLst>
              <a:ext uri="{FF2B5EF4-FFF2-40B4-BE49-F238E27FC236}">
                <a16:creationId xmlns:a16="http://schemas.microsoft.com/office/drawing/2014/main" id="{F2514BE3-6F08-71B9-8BCB-B75208000A55}"/>
              </a:ext>
            </a:extLst>
          </p:cNvPr>
          <p:cNvGraphicFramePr>
            <a:graphicFrameLocks noGrp="1"/>
          </p:cNvGraphicFramePr>
          <p:nvPr>
            <p:extLst>
              <p:ext uri="{D42A27DB-BD31-4B8C-83A1-F6EECF244321}">
                <p14:modId xmlns:p14="http://schemas.microsoft.com/office/powerpoint/2010/main" val="2951865656"/>
              </p:ext>
            </p:extLst>
          </p:nvPr>
        </p:nvGraphicFramePr>
        <p:xfrm>
          <a:off x="-26616" y="550780"/>
          <a:ext cx="9143999" cy="3853231"/>
        </p:xfrm>
        <a:graphic>
          <a:graphicData uri="http://schemas.openxmlformats.org/drawingml/2006/table">
            <a:tbl>
              <a:tblPr firstRow="1" firstCol="1" bandRow="1"/>
              <a:tblGrid>
                <a:gridCol w="2222205">
                  <a:extLst>
                    <a:ext uri="{9D8B030D-6E8A-4147-A177-3AD203B41FA5}">
                      <a16:colId xmlns:a16="http://schemas.microsoft.com/office/drawing/2014/main" val="1544340029"/>
                    </a:ext>
                  </a:extLst>
                </a:gridCol>
                <a:gridCol w="2807643">
                  <a:extLst>
                    <a:ext uri="{9D8B030D-6E8A-4147-A177-3AD203B41FA5}">
                      <a16:colId xmlns:a16="http://schemas.microsoft.com/office/drawing/2014/main" val="3603811562"/>
                    </a:ext>
                  </a:extLst>
                </a:gridCol>
                <a:gridCol w="1190199">
                  <a:extLst>
                    <a:ext uri="{9D8B030D-6E8A-4147-A177-3AD203B41FA5}">
                      <a16:colId xmlns:a16="http://schemas.microsoft.com/office/drawing/2014/main" val="555677232"/>
                    </a:ext>
                  </a:extLst>
                </a:gridCol>
                <a:gridCol w="1690576">
                  <a:extLst>
                    <a:ext uri="{9D8B030D-6E8A-4147-A177-3AD203B41FA5}">
                      <a16:colId xmlns:a16="http://schemas.microsoft.com/office/drawing/2014/main" val="1244369630"/>
                    </a:ext>
                  </a:extLst>
                </a:gridCol>
                <a:gridCol w="1233376">
                  <a:extLst>
                    <a:ext uri="{9D8B030D-6E8A-4147-A177-3AD203B41FA5}">
                      <a16:colId xmlns:a16="http://schemas.microsoft.com/office/drawing/2014/main" val="3857620715"/>
                    </a:ext>
                  </a:extLst>
                </a:gridCol>
              </a:tblGrid>
              <a:tr h="668071">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NSO 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Indicators</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Well-Being Theme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Source</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Regional Breakdown Feasibility</a:t>
                      </a:r>
                      <a:endParaRPr lang="en-IE" sz="14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08340726"/>
                  </a:ext>
                </a:extLst>
              </a:tr>
              <a:tr h="241035">
                <a:tc>
                  <a:txBody>
                    <a:bodyPr/>
                    <a:lstStyle/>
                    <a:p>
                      <a:pPr marL="228600"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High-quality International Connectivity</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Connectivity to &amp; passenger/freight statistics at, airports &amp; ports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Tourism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N/A – Potential Well-Being gap</a:t>
                      </a:r>
                      <a:endParaRPr lang="en-IE" sz="11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Transport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TII Strategy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236768950"/>
                  </a:ext>
                </a:extLst>
              </a:tr>
              <a:tr h="0">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Enhanced amenity &amp; heritage</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cultural &amp; recreational services (e.g., walking routes, cycleways OPW sites heritage sites)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Leisure &amp; Recreation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Environ. &amp; Biodiversity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OPW</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Coilte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NPWS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Failte Ireland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551069819"/>
                  </a:ext>
                </a:extLst>
              </a:tr>
              <a:tr h="141444">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Transition to a low carbon &amp; Climate-resilient society</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LEVs licensed.</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Household heating fuel type; BER ratings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Energy Communities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Climate, Environment &amp; Biodiversity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Vehicle Registrations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Domestic Building Energy Ratings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CSO Environ. Indicators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608859582"/>
                  </a:ext>
                </a:extLst>
              </a:tr>
              <a:tr h="0">
                <a:tc>
                  <a:txBody>
                    <a:bodyPr/>
                    <a:lstStyle/>
                    <a:p>
                      <a:pPr marL="228600" marR="71755" algn="ctr">
                        <a:lnSpc>
                          <a:spcPct val="100000"/>
                        </a:lnSpc>
                        <a:spcAft>
                          <a:spcPts val="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Sustainable management of Water, Waste, &amp; other Resources</a:t>
                      </a:r>
                      <a:endParaRPr lang="en-IE" sz="12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Waste &amp; Environment indicators from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EPA water quality &amp; service statistics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Climate Action Fund Investment</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Climate, Environment &amp; </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Biodiversity</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Natural Capital</a:t>
                      </a:r>
                      <a:endParaRPr lang="en-IE" sz="11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 Performance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LGMA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EPA</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DECC</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County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983868680"/>
                  </a:ext>
                </a:extLst>
              </a:tr>
              <a:tr h="342045">
                <a:tc>
                  <a:txBody>
                    <a:bodyPr/>
                    <a:lstStyle/>
                    <a:p>
                      <a:pPr marL="228600" marR="71755" algn="ctr">
                        <a:lnSpc>
                          <a:spcPct val="100000"/>
                        </a:lnSpc>
                        <a:spcAft>
                          <a:spcPts val="0"/>
                        </a:spcAft>
                      </a:pPr>
                      <a:r>
                        <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Access to quality Childcare, education, &amp; health</a:t>
                      </a:r>
                      <a:endParaRPr lang="en-IE" sz="1200" b="1"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Access to services, Childcare &amp; health statistics (e.g., primary care centres; ambulance response times)</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N/A – Potential Well-Being gap</a:t>
                      </a:r>
                      <a:endParaRPr lang="en-IE" sz="1100" dirty="0">
                        <a:solidFill>
                          <a:srgbClr val="FF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HSE</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Department of Health</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Healthy Ireland Survey</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ED level</a:t>
                      </a:r>
                      <a:endParaRPr lang="en-IE" sz="11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165706335"/>
                  </a:ext>
                </a:extLst>
              </a:tr>
            </a:tbl>
          </a:graphicData>
        </a:graphic>
      </p:graphicFrame>
    </p:spTree>
    <p:extLst>
      <p:ext uri="{BB962C8B-B14F-4D97-AF65-F5344CB8AC3E}">
        <p14:creationId xmlns:p14="http://schemas.microsoft.com/office/powerpoint/2010/main" val="400365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Concluding Remarks</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63803"/>
            <a:ext cx="8846541"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Considerable progress made</a:t>
            </a:r>
          </a:p>
          <a:p>
            <a:pPr marL="742950" lvl="1" indent="-285750">
              <a:lnSpc>
                <a:spcPct val="100000"/>
              </a:lnSpc>
              <a:spcBef>
                <a:spcPts val="0"/>
              </a:spcBef>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rPr>
              <a:t> </a:t>
            </a:r>
            <a:r>
              <a:rPr lang="en-GB" sz="1800" dirty="0">
                <a:solidFill>
                  <a:schemeClr val="tx1"/>
                </a:solidFill>
                <a:latin typeface="Lato" panose="020F0502020204030203" pitchFamily="34" charset="0"/>
                <a:ea typeface="Lato" panose="020F0502020204030203" pitchFamily="34" charset="0"/>
                <a:cs typeface="Lato" panose="020F0502020204030203" pitchFamily="34" charset="0"/>
              </a:rPr>
              <a:t>Framework Development – Dashboard Analysis – Work Programme – Working Groups</a:t>
            </a:r>
            <a:endParaRPr lang="en-GB" sz="24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buClr>
                <a:srgbClr val="000000"/>
              </a:buClr>
              <a:buSzTx/>
              <a:defRPr/>
            </a:pPr>
            <a:endParaRPr kumimoji="0" lang="en-GB" sz="2000" b="1" i="0" u="none" strike="noStrike" kern="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sym typeface="Arial"/>
            </a:endParaRPr>
          </a:p>
          <a:p>
            <a:pPr marL="285750" indent="-285750">
              <a:lnSpc>
                <a:spcPct val="100000"/>
              </a:lnSpc>
              <a:buClr>
                <a:srgbClr val="000000"/>
              </a:buClr>
              <a:buSzTx/>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Early Stages</a:t>
            </a:r>
          </a:p>
          <a:p>
            <a:pPr marL="742950" lvl="1" indent="-285750">
              <a:lnSpc>
                <a:spcPct val="100000"/>
              </a:lnSpc>
              <a:spcBef>
                <a:spcPts val="0"/>
              </a:spcBef>
              <a:buClr>
                <a:srgbClr val="000000"/>
              </a:buClr>
              <a:buSzTx/>
              <a:defRPr/>
            </a:pPr>
            <a:r>
              <a:rPr lang="en-GB" sz="1800" dirty="0">
                <a:solidFill>
                  <a:srgbClr val="000000"/>
                </a:solidFill>
                <a:latin typeface="Lato" panose="020F0502020204030203" pitchFamily="34" charset="0"/>
                <a:ea typeface="Lato" panose="020F0502020204030203" pitchFamily="34" charset="0"/>
                <a:cs typeface="Lato" panose="020F0502020204030203" pitchFamily="34" charset="0"/>
              </a:rPr>
              <a:t>NZ Treasury first LSF in 2011 – 8 years before first “well-being budget” in 2019</a:t>
            </a:r>
          </a:p>
          <a:p>
            <a:pPr marL="742950" lvl="1" indent="-285750">
              <a:lnSpc>
                <a:spcPct val="100000"/>
              </a:lnSpc>
              <a:spcBef>
                <a:spcPts val="0"/>
              </a:spcBef>
              <a:buClr>
                <a:srgbClr val="000000"/>
              </a:buClr>
              <a:buSzTx/>
              <a:defRPr/>
            </a:pPr>
            <a:endParaRPr lang="en-GB" sz="18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buClr>
                <a:srgbClr val="000000"/>
              </a:buClr>
              <a:buSzTx/>
              <a:defRPr/>
            </a:pPr>
            <a:r>
              <a:rPr lang="en-GB" sz="2000" b="1" dirty="0">
                <a:solidFill>
                  <a:srgbClr val="000000"/>
                </a:solidFill>
                <a:latin typeface="Lato" panose="020F0502020204030203" pitchFamily="34" charset="0"/>
                <a:ea typeface="Lato" panose="020F0502020204030203" pitchFamily="34" charset="0"/>
                <a:cs typeface="Lato" panose="020F0502020204030203" pitchFamily="34" charset="0"/>
              </a:rPr>
              <a:t>Considerations offered for strengthening of Sustainable Development and Regional Issues.  </a:t>
            </a:r>
          </a:p>
        </p:txBody>
      </p:sp>
    </p:spTree>
    <p:extLst>
      <p:ext uri="{BB962C8B-B14F-4D97-AF65-F5344CB8AC3E}">
        <p14:creationId xmlns:p14="http://schemas.microsoft.com/office/powerpoint/2010/main" val="328500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32359" y="920574"/>
            <a:ext cx="5924271" cy="3016916"/>
          </a:xfrm>
          <a:prstGeom prst="rect">
            <a:avLst/>
          </a:prstGeom>
        </p:spPr>
        <p:txBody>
          <a:bodyPr spcFirstLastPara="1" wrap="square" lIns="91425" tIns="91425" rIns="91425" bIns="91425" anchor="t" anchorCtr="0">
            <a:noAutofit/>
          </a:bodyPr>
          <a:lstStyle/>
          <a:p>
            <a:pPr lvl="0" algn="l"/>
            <a:r>
              <a:rPr lang="en-US" sz="2800" dirty="0">
                <a:solidFill>
                  <a:schemeClr val="bg1"/>
                </a:solidFill>
                <a:latin typeface="Lato" panose="020B0604020202020204" charset="0"/>
                <a:ea typeface="Lato" panose="020B0604020202020204" charset="0"/>
                <a:cs typeface="Lato" panose="020B0604020202020204" charset="0"/>
              </a:rPr>
              <a:t>Thank You </a:t>
            </a:r>
            <a:br>
              <a:rPr lang="en-US" sz="1400" dirty="0">
                <a:solidFill>
                  <a:schemeClr val="bg1"/>
                </a:solidFill>
                <a:latin typeface="Lato" panose="020B0604020202020204" charset="0"/>
                <a:ea typeface="Lato" panose="020B0604020202020204" charset="0"/>
                <a:cs typeface="Lato" panose="020B0604020202020204" charset="0"/>
              </a:rPr>
            </a:br>
            <a:br>
              <a:rPr lang="en-US" sz="1800" dirty="0">
                <a:solidFill>
                  <a:schemeClr val="bg1"/>
                </a:solidFill>
                <a:latin typeface="Lato" panose="020B0604020202020204" charset="0"/>
                <a:ea typeface="Lato" panose="020B0604020202020204" charset="0"/>
                <a:cs typeface="Lato" panose="020B0604020202020204" charset="0"/>
              </a:rPr>
            </a:br>
            <a:r>
              <a:rPr lang="en-US" sz="1800" dirty="0">
                <a:solidFill>
                  <a:schemeClr val="bg1"/>
                </a:solidFill>
                <a:latin typeface="Lato" panose="020B0604020202020204" charset="0"/>
                <a:ea typeface="Lato" panose="020B0604020202020204" charset="0"/>
                <a:cs typeface="Lato" panose="020B0604020202020204" charset="0"/>
              </a:rPr>
              <a:t>See our policy outputs here:</a:t>
            </a:r>
            <a:br>
              <a:rPr lang="en-US" sz="1800"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hlinkClick r:id="rId4">
                  <a:extLst>
                    <a:ext uri="{A12FA001-AC4F-418D-AE19-62706E023703}">
                      <ahyp:hlinkClr xmlns:ahyp="http://schemas.microsoft.com/office/drawing/2018/hyperlinkcolor" val="tx"/>
                    </a:ext>
                  </a:extLst>
                </a:hlinkClick>
              </a:rPr>
              <a:t>https://westerndevelopment.ie/policy/publications/</a:t>
            </a:r>
            <a:br>
              <a:rPr lang="en-US" sz="1800" dirty="0">
                <a:solidFill>
                  <a:schemeClr val="bg1"/>
                </a:solidFill>
                <a:latin typeface="Lato" panose="020B0604020202020204" charset="0"/>
                <a:ea typeface="Lato" panose="020B0604020202020204" charset="0"/>
                <a:cs typeface="Lato" panose="020B0604020202020204" charset="0"/>
              </a:rPr>
            </a:br>
            <a:br>
              <a:rPr lang="en-US" sz="1800" dirty="0">
                <a:solidFill>
                  <a:schemeClr val="bg1"/>
                </a:solidFill>
                <a:latin typeface="Lato" panose="020B0604020202020204" charset="0"/>
                <a:ea typeface="Lato" panose="020B0604020202020204" charset="0"/>
                <a:cs typeface="Lato" panose="020B0604020202020204" charset="0"/>
              </a:rPr>
            </a:br>
            <a:r>
              <a:rPr lang="en-US" sz="1800" dirty="0">
                <a:solidFill>
                  <a:schemeClr val="bg1"/>
                </a:solidFill>
                <a:latin typeface="Lato" panose="020B0604020202020204" charset="0"/>
                <a:ea typeface="Lato" panose="020B0604020202020204" charset="0"/>
                <a:cs typeface="Lato" panose="020B0604020202020204" charset="0"/>
              </a:rPr>
              <a:t>Follow our Insights Blog here: </a:t>
            </a:r>
            <a:br>
              <a:rPr lang="en-US" sz="1800"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hlinkClick r:id="rId5">
                  <a:extLst>
                    <a:ext uri="{A12FA001-AC4F-418D-AE19-62706E023703}">
                      <ahyp:hlinkClr xmlns:ahyp="http://schemas.microsoft.com/office/drawing/2018/hyperlinkcolor" val="tx"/>
                    </a:ext>
                  </a:extLst>
                </a:hlinkClick>
              </a:rPr>
              <a:t>https://westerndevelopment.ie/insights/</a:t>
            </a:r>
            <a:br>
              <a:rPr lang="en-IE" sz="1400" dirty="0">
                <a:solidFill>
                  <a:schemeClr val="bg1"/>
                </a:solidFill>
                <a:latin typeface="Lato" panose="020B0604020202020204" charset="0"/>
                <a:ea typeface="Lato" panose="020B0604020202020204" charset="0"/>
                <a:cs typeface="Lato" panose="020B0604020202020204" charset="0"/>
              </a:rPr>
            </a:br>
            <a:br>
              <a:rPr lang="en-IE" sz="1400" dirty="0">
                <a:solidFill>
                  <a:schemeClr val="bg1"/>
                </a:solidFill>
                <a:latin typeface="Lato" panose="020B0604020202020204" charset="0"/>
                <a:ea typeface="Lato" panose="020B0604020202020204" charset="0"/>
                <a:cs typeface="Lato" panose="020B0604020202020204" charset="0"/>
              </a:rPr>
            </a:br>
            <a:r>
              <a:rPr lang="en-IE" sz="1600" dirty="0">
                <a:solidFill>
                  <a:schemeClr val="bg1"/>
                </a:solidFill>
                <a:latin typeface="Lato" panose="020B0604020202020204" charset="0"/>
                <a:ea typeface="Lato" panose="020B0604020202020204" charset="0"/>
                <a:cs typeface="Lato" panose="020B0604020202020204" charset="0"/>
              </a:rPr>
              <a:t>Sign up to the Policy Team’s Blog Mailing List here:</a:t>
            </a:r>
            <a:br>
              <a:rPr lang="en-IE" sz="1600" dirty="0">
                <a:solidFill>
                  <a:schemeClr val="bg1"/>
                </a:solidFill>
                <a:latin typeface="Lato" panose="020B0604020202020204" charset="0"/>
                <a:ea typeface="Lato" panose="020B0604020202020204" charset="0"/>
                <a:cs typeface="Lato" panose="020B0604020202020204" charset="0"/>
              </a:rPr>
            </a:br>
            <a:r>
              <a:rPr lang="en-IE" sz="1400" u="sng" dirty="0">
                <a:solidFill>
                  <a:schemeClr val="bg1"/>
                </a:solidFill>
                <a:latin typeface="Lato" panose="020B0604020202020204" charset="0"/>
                <a:ea typeface="Lato" panose="020B0604020202020204" charset="0"/>
                <a:cs typeface="Lato" panose="020B0604020202020204" charset="0"/>
              </a:rPr>
              <a:t>https://mailchi.mp/b6a58ab3cf5a/insights-mailing-list</a:t>
            </a:r>
            <a:br>
              <a:rPr lang="en-IE" sz="1400" u="sng" dirty="0">
                <a:solidFill>
                  <a:schemeClr val="bg1"/>
                </a:solidFill>
                <a:latin typeface="Lato" panose="020B0604020202020204" charset="0"/>
                <a:ea typeface="Lato" panose="020B0604020202020204" charset="0"/>
                <a:cs typeface="Lato" panose="020B0604020202020204" charset="0"/>
              </a:rPr>
            </a:br>
            <a:r>
              <a:rPr lang="en-IE" sz="1400" dirty="0">
                <a:solidFill>
                  <a:schemeClr val="bg1"/>
                </a:solidFill>
                <a:latin typeface="Lato" panose="020B0604020202020204" charset="0"/>
                <a:ea typeface="Lato" panose="020B0604020202020204" charset="0"/>
                <a:cs typeface="Lato" panose="020B0604020202020204" charset="0"/>
              </a:rPr>
              <a:t> </a:t>
            </a:r>
            <a:br>
              <a:rPr lang="en-IE" sz="1400" dirty="0">
                <a:solidFill>
                  <a:schemeClr val="bg1"/>
                </a:solidFill>
                <a:latin typeface="Lato" panose="020B0604020202020204" charset="0"/>
                <a:ea typeface="Lato" panose="020B0604020202020204" charset="0"/>
                <a:cs typeface="Lato" panose="020B0604020202020204" charset="0"/>
              </a:rPr>
            </a:br>
            <a:br>
              <a:rPr lang="en-IE" sz="1400" dirty="0">
                <a:solidFill>
                  <a:schemeClr val="bg1"/>
                </a:solidFill>
                <a:latin typeface="Lato" panose="020B0604020202020204" charset="0"/>
                <a:ea typeface="Lato" panose="020B0604020202020204" charset="0"/>
                <a:cs typeface="Lato" panose="020B0604020202020204" charset="0"/>
              </a:rPr>
            </a:br>
            <a:br>
              <a:rPr lang="en-US" sz="3200" dirty="0">
                <a:solidFill>
                  <a:srgbClr val="1A366D"/>
                </a:solidFill>
                <a:latin typeface="Calibri" panose="020F0502020204030204"/>
              </a:rPr>
            </a:br>
            <a:endParaRPr sz="2400" dirty="0">
              <a:solidFill>
                <a:srgbClr val="FFFFFF"/>
              </a:solidFill>
              <a:latin typeface="Lato"/>
              <a:ea typeface="Lato"/>
              <a:cs typeface="Lato"/>
              <a:sym typeface="Lato"/>
            </a:endParaRPr>
          </a:p>
        </p:txBody>
      </p:sp>
      <p:sp>
        <p:nvSpPr>
          <p:cNvPr id="55" name="Google Shape;55;p13"/>
          <p:cNvSpPr txBox="1">
            <a:spLocks noGrp="1"/>
          </p:cNvSpPr>
          <p:nvPr>
            <p:ph type="subTitle" idx="1"/>
          </p:nvPr>
        </p:nvSpPr>
        <p:spPr>
          <a:xfrm>
            <a:off x="632359" y="3937489"/>
            <a:ext cx="2891195" cy="8920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800" b="1" dirty="0">
                <a:solidFill>
                  <a:srgbClr val="FFFFFF"/>
                </a:solidFill>
                <a:latin typeface="Lato"/>
                <a:ea typeface="Lato"/>
                <a:cs typeface="Lato"/>
                <a:sym typeface="Lato"/>
              </a:rPr>
              <a:t>Dr Luke McGrath</a:t>
            </a:r>
            <a:endParaRPr sz="1800" b="1" dirty="0">
              <a:solidFill>
                <a:srgbClr val="FFFFFF"/>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GB" sz="1800" dirty="0">
                <a:solidFill>
                  <a:srgbClr val="FFFFFF"/>
                </a:solidFill>
                <a:latin typeface="Lato Light"/>
                <a:ea typeface="Lato Light"/>
                <a:cs typeface="Lato Light"/>
                <a:sym typeface="Lato Light"/>
              </a:rPr>
              <a:t>Economist</a:t>
            </a:r>
          </a:p>
          <a:p>
            <a:pPr marL="0" lvl="0" indent="0" algn="l" rtl="0">
              <a:spcBef>
                <a:spcPts val="0"/>
              </a:spcBef>
              <a:spcAft>
                <a:spcPts val="0"/>
              </a:spcAft>
              <a:buClr>
                <a:schemeClr val="dk1"/>
              </a:buClr>
              <a:buSzPts val="1100"/>
              <a:buFont typeface="Arial"/>
              <a:buNone/>
            </a:pPr>
            <a:r>
              <a:rPr lang="en-GB" sz="1800" dirty="0">
                <a:solidFill>
                  <a:srgbClr val="FFFFFF"/>
                </a:solidFill>
                <a:latin typeface="Lato Light"/>
                <a:ea typeface="Lato Light"/>
                <a:cs typeface="Lato Light"/>
                <a:sym typeface="Lato Light"/>
              </a:rPr>
              <a:t>Policy Analysis Team</a:t>
            </a:r>
            <a:endParaRPr sz="1800" dirty="0">
              <a:solidFill>
                <a:srgbClr val="FFFFFF"/>
              </a:solidFill>
              <a:latin typeface="Lato Light"/>
              <a:ea typeface="Lato Light"/>
              <a:cs typeface="Lato Light"/>
              <a:sym typeface="Lato Light"/>
            </a:endParaRPr>
          </a:p>
          <a:p>
            <a:pPr marL="0" lvl="0" indent="0" algn="l" rtl="0">
              <a:spcBef>
                <a:spcPts val="0"/>
              </a:spcBef>
              <a:spcAft>
                <a:spcPts val="0"/>
              </a:spcAft>
              <a:buClr>
                <a:schemeClr val="dk1"/>
              </a:buClr>
              <a:buSzPts val="1100"/>
              <a:buFont typeface="Arial"/>
              <a:buNone/>
            </a:pPr>
            <a:endParaRPr sz="1200" dirty="0">
              <a:solidFill>
                <a:srgbClr val="FFFFFF"/>
              </a:solidFill>
            </a:endParaRPr>
          </a:p>
          <a:p>
            <a:pPr marL="0" lvl="0" indent="0" algn="l" rtl="0">
              <a:spcBef>
                <a:spcPts val="0"/>
              </a:spcBef>
              <a:spcAft>
                <a:spcPts val="0"/>
              </a:spcAft>
              <a:buNone/>
            </a:pPr>
            <a:endParaRPr sz="1200" dirty="0">
              <a:solidFill>
                <a:srgbClr val="FFFFFF"/>
              </a:solidFill>
            </a:endParaRPr>
          </a:p>
        </p:txBody>
      </p:sp>
      <p:sp>
        <p:nvSpPr>
          <p:cNvPr id="58" name="Google Shape;58;p13"/>
          <p:cNvSpPr txBox="1">
            <a:spLocks noGrp="1"/>
          </p:cNvSpPr>
          <p:nvPr>
            <p:ph type="subTitle" idx="1"/>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FFFFFF"/>
              </a:solidFill>
            </a:endParaRPr>
          </a:p>
          <a:p>
            <a:pPr marL="0" lvl="0" indent="0" algn="l" rtl="0">
              <a:spcBef>
                <a:spcPts val="0"/>
              </a:spcBef>
              <a:spcAft>
                <a:spcPts val="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7404BCA8-AEA1-AE4E-B873-0C089DA23552}"/>
              </a:ext>
            </a:extLst>
          </p:cNvPr>
          <p:cNvPicPr>
            <a:picLocks noChangeAspect="1"/>
          </p:cNvPicPr>
          <p:nvPr/>
        </p:nvPicPr>
        <p:blipFill>
          <a:blip r:embed="rId6"/>
          <a:stretch>
            <a:fillRect/>
          </a:stretch>
        </p:blipFill>
        <p:spPr>
          <a:xfrm>
            <a:off x="294235" y="200573"/>
            <a:ext cx="1914894" cy="720000"/>
          </a:xfrm>
          <a:prstGeom prst="rect">
            <a:avLst/>
          </a:prstGeom>
        </p:spPr>
      </p:pic>
    </p:spTree>
    <p:extLst>
      <p:ext uri="{BB962C8B-B14F-4D97-AF65-F5344CB8AC3E}">
        <p14:creationId xmlns:p14="http://schemas.microsoft.com/office/powerpoint/2010/main" val="346708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9960" y="-8082"/>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129059" y="-8082"/>
            <a:ext cx="1914894" cy="388205"/>
          </a:xfrm>
          <a:prstGeom prst="rect">
            <a:avLst/>
          </a:prstGeom>
        </p:spPr>
      </p:pic>
      <p:sp>
        <p:nvSpPr>
          <p:cNvPr id="4" name="Google Shape;55;p13">
            <a:extLst>
              <a:ext uri="{FF2B5EF4-FFF2-40B4-BE49-F238E27FC236}">
                <a16:creationId xmlns:a16="http://schemas.microsoft.com/office/drawing/2014/main" id="{636D1E86-2E42-6E46-B65D-3B4F7F43E79D}"/>
              </a:ext>
            </a:extLst>
          </p:cNvPr>
          <p:cNvSpPr txBox="1">
            <a:spLocks/>
          </p:cNvSpPr>
          <p:nvPr/>
        </p:nvSpPr>
        <p:spPr>
          <a:xfrm>
            <a:off x="1037878" y="4658514"/>
            <a:ext cx="1006075" cy="3167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buClr>
                <a:schemeClr val="dk1"/>
              </a:buClr>
              <a:buSzPts val="1100"/>
            </a:pPr>
            <a:endParaRPr lang="en-GB" sz="1200" dirty="0">
              <a:solidFill>
                <a:schemeClr val="tx1">
                  <a:lumMod val="50000"/>
                  <a:lumOff val="50000"/>
                </a:schemeClr>
              </a:solidFill>
            </a:endParaRPr>
          </a:p>
          <a:p>
            <a:pPr marL="0" indent="0" algn="l"/>
            <a:endParaRPr lang="en-GB" sz="1200" dirty="0">
              <a:solidFill>
                <a:schemeClr val="tx1">
                  <a:lumMod val="50000"/>
                  <a:lumOff val="50000"/>
                </a:schemeClr>
              </a:solidFill>
            </a:endParaRPr>
          </a:p>
        </p:txBody>
      </p:sp>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31439" y="-83627"/>
            <a:ext cx="71581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bg2"/>
                </a:solidFill>
                <a:latin typeface="Lato"/>
                <a:ea typeface="Lato"/>
                <a:cs typeface="Lato"/>
                <a:sym typeface="Lato"/>
              </a:rPr>
              <a:t>Additional Slide 1  </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57272" y="560725"/>
            <a:ext cx="8972672" cy="4496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endParaRPr lang="en-GB" b="1" dirty="0">
              <a:latin typeface="Corbel" panose="020B0503020204020204" pitchFamily="34" charset="0"/>
              <a:ea typeface="Cambria" panose="02040503050406030204" pitchFamily="18" charset="0"/>
            </a:endParaRPr>
          </a:p>
          <a:p>
            <a:pPr lvl="1">
              <a:lnSpc>
                <a:spcPct val="100000"/>
              </a:lnSpc>
            </a:pPr>
            <a:endParaRPr lang="en-GB" sz="1600" dirty="0">
              <a:latin typeface="Corbel" panose="020B0503020204020204" pitchFamily="34" charset="0"/>
              <a:ea typeface="Cambria" panose="02040503050406030204" pitchFamily="18" charset="0"/>
            </a:endParaRPr>
          </a:p>
          <a:p>
            <a:endParaRPr lang="en-IE" sz="3400" dirty="0">
              <a:latin typeface="Corbel" panose="020B0503020204020204" pitchFamily="34"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CF153543-DD9E-4872-F050-8199F929256A}"/>
              </a:ext>
            </a:extLst>
          </p:cNvPr>
          <p:cNvGraphicFramePr>
            <a:graphicFrameLocks noGrp="1"/>
          </p:cNvGraphicFramePr>
          <p:nvPr>
            <p:extLst>
              <p:ext uri="{D42A27DB-BD31-4B8C-83A1-F6EECF244321}">
                <p14:modId xmlns:p14="http://schemas.microsoft.com/office/powerpoint/2010/main" val="4035670859"/>
              </p:ext>
            </p:extLst>
          </p:nvPr>
        </p:nvGraphicFramePr>
        <p:xfrm>
          <a:off x="29960" y="417850"/>
          <a:ext cx="8972672" cy="4700557"/>
        </p:xfrm>
        <a:graphic>
          <a:graphicData uri="http://schemas.openxmlformats.org/drawingml/2006/table">
            <a:tbl>
              <a:tblPr firstRow="1" firstCol="1" bandRow="1"/>
              <a:tblGrid>
                <a:gridCol w="664963">
                  <a:extLst>
                    <a:ext uri="{9D8B030D-6E8A-4147-A177-3AD203B41FA5}">
                      <a16:colId xmlns:a16="http://schemas.microsoft.com/office/drawing/2014/main" val="2936395045"/>
                    </a:ext>
                  </a:extLst>
                </a:gridCol>
                <a:gridCol w="1842448">
                  <a:extLst>
                    <a:ext uri="{9D8B030D-6E8A-4147-A177-3AD203B41FA5}">
                      <a16:colId xmlns:a16="http://schemas.microsoft.com/office/drawing/2014/main" val="2277599960"/>
                    </a:ext>
                  </a:extLst>
                </a:gridCol>
                <a:gridCol w="4559465">
                  <a:extLst>
                    <a:ext uri="{9D8B030D-6E8A-4147-A177-3AD203B41FA5}">
                      <a16:colId xmlns:a16="http://schemas.microsoft.com/office/drawing/2014/main" val="3459475456"/>
                    </a:ext>
                  </a:extLst>
                </a:gridCol>
                <a:gridCol w="956682">
                  <a:extLst>
                    <a:ext uri="{9D8B030D-6E8A-4147-A177-3AD203B41FA5}">
                      <a16:colId xmlns:a16="http://schemas.microsoft.com/office/drawing/2014/main" val="1365484480"/>
                    </a:ext>
                  </a:extLst>
                </a:gridCol>
                <a:gridCol w="949114">
                  <a:extLst>
                    <a:ext uri="{9D8B030D-6E8A-4147-A177-3AD203B41FA5}">
                      <a16:colId xmlns:a16="http://schemas.microsoft.com/office/drawing/2014/main" val="577029494"/>
                    </a:ext>
                  </a:extLst>
                </a:gridCol>
              </a:tblGrid>
              <a:tr h="93154">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Country</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algn="ct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Mechanism</a:t>
                      </a:r>
                      <a:endParaRPr lang="en-IE" sz="1800" dirty="0"/>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Description</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pPr marL="71755" marR="71755" algn="ctr">
                        <a:lnSpc>
                          <a:spcPct val="107000"/>
                        </a:lnSpc>
                        <a:spcAft>
                          <a:spcPts val="800"/>
                        </a:spcAft>
                      </a:pPr>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Policy Cycle </a:t>
                      </a:r>
                      <a:endParaRPr lang="en-IE"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tc>
                  <a:txBody>
                    <a:bodyPr/>
                    <a:lstStyle/>
                    <a:p>
                      <a:r>
                        <a:rPr lang="en-GB" sz="10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Lead Agency</a:t>
                      </a:r>
                      <a:endParaRPr lang="en-IE" dirty="0"/>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A39161">
                        <a:alpha val="0"/>
                      </a:srgbClr>
                    </a:solidFill>
                  </a:tcPr>
                </a:tc>
                <a:extLst>
                  <a:ext uri="{0D108BD9-81ED-4DB2-BD59-A6C34878D82A}">
                    <a16:rowId xmlns:a16="http://schemas.microsoft.com/office/drawing/2014/main" val="2940788652"/>
                  </a:ext>
                </a:extLst>
              </a:tr>
              <a:tr h="857614">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France</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nSpc>
                          <a:spcPct val="100000"/>
                        </a:lnSpc>
                        <a:spcAft>
                          <a:spcPts val="0"/>
                        </a:spcAft>
                      </a:pPr>
                      <a:r>
                        <a:rPr lang="en-GB"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Budget law, drawing on New Indicators of Wealth</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Approved in April 2015, law 411 requires the Government to submit an annual report to Parliament on progress on 10 new indicators reflecting the country’s economic, social and environmental situation. The report, which should include an assessment of the impact of the main reforms envisaged on these indicators, can be debated in Parliament upon request by the government.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policy evaluation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France Strategy and the Economic, Social and Environmental Council (EESC)</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3811196609"/>
                  </a:ext>
                </a:extLst>
              </a:tr>
              <a:tr h="562796">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Italy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Budget law, drawing on Measures of equitable and sustainable well-being</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Building on the National Statistical Institute’s “Measures of equitable and sustainable well-being”, a law approved in 2016 stipulated a narrow set of 12 indicators that should be annually reported to Parliament in the context of budgetary discussions.</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and evaluation</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nSpc>
                          <a:spcPct val="100000"/>
                        </a:lnSpc>
                        <a:spcAft>
                          <a:spcPts val="0"/>
                        </a:spcAft>
                      </a:pPr>
                      <a:r>
                        <a:rPr lang="en-GB" sz="90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Ministry of Economics and Finance</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1125992474"/>
                  </a:ext>
                </a:extLst>
              </a:tr>
              <a:tr h="1152432">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Netherlands</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“Accountability Day”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annual “Monitor of well-being” produced by the National Statistical Institute will form the basis of Cabinet considerations on the state of well-being in the country. These Cabinet considerations will then be part of the accountability debate in the House of Representatives (in May each year). In addition, the policy assessment agencies in the country (the Netherlands Bureau for Economic Policy Analysis, the Netherlands Environmental Assessment Agency, and the Netherlands Institute for Social Research) are asked to “conduct a periodic exploration of well-being”, based on the Monitor.</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 Setting</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Netherlands Cabinet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739964011"/>
                  </a:ext>
                </a:extLst>
              </a:tr>
              <a:tr h="781062">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Scotland</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Scotland Performs</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kern="900" spc="3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Scottish government’s National Performance Framework (NPF), first released as part of the 2007 Spending Review, defines a 10-year vision for the country based upon an outcomes-based approach (rather than inputs and outputs) to measuring the government’s achievements. The NPF forms the basis of performance agreements with public service delivery bodies, including at local level, and is used to monitor their effectiveness.</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Monitoring;Evaluation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Scottish Government</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70476789"/>
                  </a:ext>
                </a:extLst>
              </a:tr>
              <a:tr h="464523">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Sweden</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New Measures for Prosperity</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New Measures of Well-being developed by the Swedish government as a complement to GDP have been integrated into the Budget Bill 2017.</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Ministry of Finance</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3200237572"/>
                  </a:ext>
                </a:extLst>
              </a:tr>
              <a:tr h="584517">
                <a:tc>
                  <a:txBody>
                    <a:bodyPr/>
                    <a:lstStyle/>
                    <a:p>
                      <a:pPr marL="71755" marR="71755" algn="ctr">
                        <a:lnSpc>
                          <a:spcPct val="100000"/>
                        </a:lnSpc>
                        <a:spcAft>
                          <a:spcPts val="0"/>
                        </a:spcAft>
                      </a:pPr>
                      <a:r>
                        <a:rPr lang="en-GB" sz="900">
                          <a:solidFill>
                            <a:srgbClr val="000000"/>
                          </a:solidFill>
                          <a:effectLst/>
                          <a:latin typeface="Lato" panose="020F0502020204030203" pitchFamily="34" charset="0"/>
                          <a:ea typeface="Calibri" panose="020F0502020204030204" pitchFamily="34" charset="0"/>
                          <a:cs typeface="Times New Roman" panose="02020603050405020304" pitchFamily="18" charset="0"/>
                        </a:rPr>
                        <a:t>United Kingdom</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What Works Centre for Wellbeing (</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kern="900" spc="-40">
                          <a:solidFill>
                            <a:srgbClr val="000000"/>
                          </a:solidFill>
                          <a:effectLst/>
                          <a:latin typeface="Lato" panose="020F0502020204030203" pitchFamily="34" charset="0"/>
                          <a:ea typeface="Calibri" panose="020F0502020204030204" pitchFamily="34" charset="0"/>
                          <a:cs typeface="Times New Roman" panose="02020603050405020304" pitchFamily="18" charset="0"/>
                        </a:rPr>
                        <a:t>Efforts to bring well-being metrics into policy in the United Kingdom have taken several different forms. One is the What Works Centre for Wellbeing, an independent collaborative centre that aims to develop and boost the generation of high-quality evidence on well-being for decision-makers in government, communities, businesses, and other organisations to use in their work.</a:t>
                      </a:r>
                      <a:endParaRPr lang="en-IE"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Agenda-setting, policy formulation, policy evaluation</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tc>
                  <a:txBody>
                    <a:bodyPr/>
                    <a:lstStyle/>
                    <a:p>
                      <a:pPr marL="71755" marR="71755" algn="ctr">
                        <a:lnSpc>
                          <a:spcPct val="100000"/>
                        </a:lnSpc>
                        <a:spcAft>
                          <a:spcPts val="0"/>
                        </a:spcAft>
                      </a:pPr>
                      <a:r>
                        <a:rPr lang="en-GB" sz="9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 What Works Centre for Wellbeing</a:t>
                      </a:r>
                      <a:endParaRPr lang="en-IE"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A39161"/>
                      </a:solidFill>
                      <a:prstDash val="solid"/>
                      <a:round/>
                      <a:headEnd type="none" w="med" len="med"/>
                      <a:tailEnd type="none" w="med" len="med"/>
                    </a:lnL>
                    <a:lnR w="12700" cap="flat" cmpd="sng" algn="ctr">
                      <a:solidFill>
                        <a:srgbClr val="A39161"/>
                      </a:solidFill>
                      <a:prstDash val="solid"/>
                      <a:round/>
                      <a:headEnd type="none" w="med" len="med"/>
                      <a:tailEnd type="none" w="med" len="med"/>
                    </a:lnR>
                    <a:lnT w="12700" cap="flat" cmpd="sng" algn="ctr">
                      <a:solidFill>
                        <a:srgbClr val="A39161"/>
                      </a:solidFill>
                      <a:prstDash val="solid"/>
                      <a:round/>
                      <a:headEnd type="none" w="med" len="med"/>
                      <a:tailEnd type="none" w="med" len="med"/>
                    </a:lnT>
                    <a:lnB w="12700" cap="flat" cmpd="sng" algn="ctr">
                      <a:solidFill>
                        <a:srgbClr val="A39161"/>
                      </a:solidFill>
                      <a:prstDash val="solid"/>
                      <a:round/>
                      <a:headEnd type="none" w="med" len="med"/>
                      <a:tailEnd type="none" w="med" len="med"/>
                    </a:lnB>
                    <a:solidFill>
                      <a:srgbClr val="EDE9DF">
                        <a:alpha val="0"/>
                      </a:srgbClr>
                    </a:solidFill>
                  </a:tcPr>
                </a:tc>
                <a:extLst>
                  <a:ext uri="{0D108BD9-81ED-4DB2-BD59-A6C34878D82A}">
                    <a16:rowId xmlns:a16="http://schemas.microsoft.com/office/drawing/2014/main" val="2402732346"/>
                  </a:ext>
                </a:extLst>
              </a:tr>
            </a:tbl>
          </a:graphicData>
        </a:graphic>
      </p:graphicFrame>
    </p:spTree>
    <p:extLst>
      <p:ext uri="{BB962C8B-B14F-4D97-AF65-F5344CB8AC3E}">
        <p14:creationId xmlns:p14="http://schemas.microsoft.com/office/powerpoint/2010/main" val="138920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1"/>
            <a:ext cx="1914894" cy="432827"/>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47190" y="-40165"/>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OECD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7" y="832970"/>
            <a:ext cx="9005190" cy="4310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graphicFrame>
        <p:nvGraphicFramePr>
          <p:cNvPr id="2" name="Table 1">
            <a:extLst>
              <a:ext uri="{FF2B5EF4-FFF2-40B4-BE49-F238E27FC236}">
                <a16:creationId xmlns:a16="http://schemas.microsoft.com/office/drawing/2014/main" id="{996F833A-E342-371C-7C91-B0327D3B730B}"/>
              </a:ext>
            </a:extLst>
          </p:cNvPr>
          <p:cNvGraphicFramePr>
            <a:graphicFrameLocks noGrp="1"/>
          </p:cNvGraphicFramePr>
          <p:nvPr>
            <p:extLst>
              <p:ext uri="{D42A27DB-BD31-4B8C-83A1-F6EECF244321}">
                <p14:modId xmlns:p14="http://schemas.microsoft.com/office/powerpoint/2010/main" val="3961708918"/>
              </p:ext>
            </p:extLst>
          </p:nvPr>
        </p:nvGraphicFramePr>
        <p:xfrm>
          <a:off x="290619" y="591649"/>
          <a:ext cx="8251116" cy="4322260"/>
        </p:xfrm>
        <a:graphic>
          <a:graphicData uri="http://schemas.openxmlformats.org/drawingml/2006/table">
            <a:tbl>
              <a:tblPr firstRow="1" firstCol="1" bandRow="1"/>
              <a:tblGrid>
                <a:gridCol w="3132129">
                  <a:extLst>
                    <a:ext uri="{9D8B030D-6E8A-4147-A177-3AD203B41FA5}">
                      <a16:colId xmlns:a16="http://schemas.microsoft.com/office/drawing/2014/main" val="1980622618"/>
                    </a:ext>
                  </a:extLst>
                </a:gridCol>
                <a:gridCol w="5118987">
                  <a:extLst>
                    <a:ext uri="{9D8B030D-6E8A-4147-A177-3AD203B41FA5}">
                      <a16:colId xmlns:a16="http://schemas.microsoft.com/office/drawing/2014/main" val="1537747738"/>
                    </a:ext>
                  </a:extLst>
                </a:gridCol>
              </a:tblGrid>
              <a:tr h="248670">
                <a:tc>
                  <a:txBody>
                    <a:bodyPr/>
                    <a:lstStyle/>
                    <a:p>
                      <a:pPr marL="71755" marR="71755" algn="ctr">
                        <a:lnSpc>
                          <a:spcPct val="120000"/>
                        </a:lnSpc>
                        <a:spcAft>
                          <a:spcPts val="12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Dimension</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400" b="1" dirty="0">
                          <a:solidFill>
                            <a:srgbClr val="000000"/>
                          </a:solidFill>
                          <a:effectLst/>
                          <a:latin typeface="Lato" panose="020F0502020204030203" pitchFamily="34" charset="0"/>
                          <a:ea typeface="Lato" panose="020F0502020204030203" pitchFamily="34" charset="0"/>
                          <a:cs typeface="Lato" panose="020F0502020204030203" pitchFamily="34" charset="0"/>
                        </a:rPr>
                        <a:t>Theme</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777335077"/>
                  </a:ext>
                </a:extLst>
              </a:tr>
              <a:tr h="274030">
                <a:tc rowSpan="11">
                  <a:txBody>
                    <a:bodyPr/>
                    <a:lstStyle/>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marL="71755" marR="71755">
                        <a:lnSpc>
                          <a:spcPct val="100000"/>
                        </a:lnSpc>
                        <a:spcAft>
                          <a:spcPts val="0"/>
                        </a:spcAft>
                      </a:pPr>
                      <a:endPar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endPar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Current Well-Being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Income &amp; Wealth</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649971404"/>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Subjective Well-Being</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16311218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Jobs and Work Quality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70195943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Safety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47413750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Housing</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183995303"/>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Work-Life Balance</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337441881"/>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Health</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53139295"/>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Social Connections</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92353562"/>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Knowledge &amp; Skills</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172670167"/>
                  </a:ext>
                </a:extLst>
              </a:tr>
              <a:tr h="27403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Civil Engagement</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332535434"/>
                  </a:ext>
                </a:extLst>
              </a:tr>
              <a:tr h="28148">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Environmental Quality</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509635275"/>
                  </a:ext>
                </a:extLst>
              </a:tr>
              <a:tr h="249758">
                <a:tc rowSpan="4">
                  <a:txBody>
                    <a:bodyPr/>
                    <a:lstStyle/>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Resources for Future Well-Being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Economic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818209832"/>
                  </a:ext>
                </a:extLst>
              </a:tr>
              <a:tr h="281870">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Natural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323139888"/>
                  </a:ext>
                </a:extLst>
              </a:tr>
              <a:tr h="313982">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Human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824663525"/>
                  </a:ext>
                </a:extLst>
              </a:tr>
              <a:tr h="201917">
                <a:tc vMerge="1">
                  <a:txBody>
                    <a:bodyPr/>
                    <a:lstStyle/>
                    <a:p>
                      <a:endParaRPr lang="en-IE"/>
                    </a:p>
                  </a:txBody>
                  <a:tcPr/>
                </a:tc>
                <a:tc>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Social Capital</a:t>
                      </a:r>
                    </a:p>
                    <a:p>
                      <a:pPr marL="71755" marR="71755" algn="ctr">
                        <a:lnSpc>
                          <a:spcPct val="100000"/>
                        </a:lnSpc>
                        <a:spcAft>
                          <a:spcPts val="0"/>
                        </a:spcAft>
                      </a:pPr>
                      <a:endParaRPr lang="en-IE" sz="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94794116"/>
                  </a:ext>
                </a:extLst>
              </a:tr>
            </a:tbl>
          </a:graphicData>
        </a:graphic>
      </p:graphicFrame>
    </p:spTree>
    <p:extLst>
      <p:ext uri="{BB962C8B-B14F-4D97-AF65-F5344CB8AC3E}">
        <p14:creationId xmlns:p14="http://schemas.microsoft.com/office/powerpoint/2010/main" val="290168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21913"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634937" y="222357"/>
            <a:ext cx="6987527"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Western Development Commission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93638" y="1220985"/>
            <a:ext cx="4259641" cy="3922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GB" b="1" dirty="0">
                <a:solidFill>
                  <a:schemeClr val="tx1"/>
                </a:solidFill>
                <a:latin typeface="Lato" panose="020B0604020202020204" charset="0"/>
                <a:ea typeface="Lato" panose="020B0604020202020204" charset="0"/>
                <a:cs typeface="Lato" panose="020B0604020202020204" charset="0"/>
              </a:rPr>
              <a:t>Independent State body – under the aegis of the Dept. of Rural and Community Development (DRCD)</a:t>
            </a:r>
          </a:p>
          <a:p>
            <a:pPr marL="0" indent="0">
              <a:buNone/>
            </a:pPr>
            <a:endParaRPr lang="en-IE" sz="1200" b="1" dirty="0">
              <a:solidFill>
                <a:schemeClr val="tx1"/>
              </a:solidFill>
              <a:latin typeface="Lato" panose="020B0604020202020204" charset="0"/>
              <a:ea typeface="Lato" panose="020B0604020202020204" charset="0"/>
              <a:cs typeface="Lato" panose="020B0604020202020204" charset="0"/>
            </a:endParaRPr>
          </a:p>
          <a:p>
            <a:r>
              <a:rPr lang="en-IE" b="1" dirty="0">
                <a:solidFill>
                  <a:schemeClr val="tx1"/>
                </a:solidFill>
                <a:latin typeface="Lato" panose="020B0604020202020204" charset="0"/>
                <a:ea typeface="Lato" panose="020B0604020202020204" charset="0"/>
                <a:cs typeface="Lato" panose="020B0604020202020204" charset="0"/>
              </a:rPr>
              <a:t>WDC Act 1998 </a:t>
            </a:r>
          </a:p>
          <a:p>
            <a:pPr marL="0" indent="0">
              <a:buNone/>
            </a:pPr>
            <a:r>
              <a:rPr lang="en-IE" dirty="0">
                <a:solidFill>
                  <a:schemeClr val="tx1"/>
                </a:solidFill>
                <a:latin typeface="Lato" panose="020B0604020202020204" charset="0"/>
                <a:ea typeface="Lato" panose="020B0604020202020204" charset="0"/>
                <a:cs typeface="Lato" panose="020B0604020202020204" charset="0"/>
              </a:rPr>
              <a:t>‘….</a:t>
            </a:r>
            <a:r>
              <a:rPr lang="en-IE" i="1" dirty="0">
                <a:solidFill>
                  <a:schemeClr val="tx1"/>
                </a:solidFill>
                <a:latin typeface="Lato" panose="020B0604020202020204" charset="0"/>
                <a:ea typeface="Lato" panose="020B0604020202020204" charset="0"/>
                <a:cs typeface="Lato" panose="020B0604020202020204" charset="0"/>
              </a:rPr>
              <a:t>foster and promote the economic and social development of the Western Region’</a:t>
            </a:r>
          </a:p>
          <a:p>
            <a:endParaRPr lang="en-IE" sz="800" dirty="0">
              <a:solidFill>
                <a:schemeClr val="tx1"/>
              </a:solidFill>
              <a:latin typeface="Lato" panose="020B0604020202020204" charset="0"/>
              <a:ea typeface="Lato" panose="020B0604020202020204" charset="0"/>
              <a:cs typeface="Lato" panose="020B0604020202020204" charset="0"/>
            </a:endParaRPr>
          </a:p>
          <a:p>
            <a:r>
              <a:rPr lang="en-IE" b="1" dirty="0">
                <a:solidFill>
                  <a:schemeClr val="tx1"/>
                </a:solidFill>
                <a:latin typeface="Lato" panose="020B0604020202020204" charset="0"/>
                <a:ea typeface="Lato" panose="020B0604020202020204" charset="0"/>
                <a:cs typeface="Lato" panose="020B0604020202020204" charset="0"/>
              </a:rPr>
              <a:t>7 county Western Region</a:t>
            </a:r>
          </a:p>
          <a:p>
            <a:pPr marL="114300" indent="0">
              <a:buNone/>
            </a:pPr>
            <a:r>
              <a:rPr lang="en-IE" b="1" dirty="0">
                <a:solidFill>
                  <a:schemeClr val="tx1"/>
                </a:solidFill>
                <a:latin typeface="Lato" panose="020B0604020202020204" charset="0"/>
                <a:ea typeface="Lato" panose="020B0604020202020204" charset="0"/>
                <a:cs typeface="Lato" panose="020B0604020202020204" charset="0"/>
              </a:rPr>
              <a:t>(Clare, Donegal, Galway, Leitrim Mayo, Roscommon, Sligo)</a:t>
            </a: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4779776" y="1220985"/>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r>
              <a:rPr lang="en-GB" b="1" dirty="0">
                <a:solidFill>
                  <a:schemeClr val="tx1"/>
                </a:solidFill>
                <a:latin typeface="Lato"/>
                <a:ea typeface="Lato"/>
                <a:cs typeface="Lato"/>
                <a:sym typeface="Lato"/>
              </a:rPr>
              <a:t>Our work is built on 3 key pillars:</a:t>
            </a:r>
            <a:br>
              <a:rPr lang="en-GB" b="1" dirty="0">
                <a:solidFill>
                  <a:schemeClr val="tx1"/>
                </a:solidFill>
                <a:latin typeface="Lato"/>
                <a:ea typeface="Lato"/>
                <a:cs typeface="Lato"/>
                <a:sym typeface="Lato"/>
              </a:rPr>
            </a:br>
            <a:endParaRPr lang="en-GB" b="1" dirty="0">
              <a:solidFill>
                <a:schemeClr val="tx1"/>
              </a:solidFill>
              <a:latin typeface="Lato"/>
              <a:ea typeface="Lato"/>
              <a:cs typeface="Lato"/>
              <a:sym typeface="Lato"/>
            </a:endParaRP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Regional promotion</a:t>
            </a: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Regional leadership</a:t>
            </a:r>
          </a:p>
          <a:p>
            <a:pPr>
              <a:buFont typeface="+mj-lt"/>
              <a:buAutoNum type="arabicPeriod"/>
            </a:pPr>
            <a:r>
              <a:rPr lang="en-GB" sz="1800" b="1" dirty="0">
                <a:solidFill>
                  <a:schemeClr val="tx1"/>
                </a:solidFill>
                <a:latin typeface="Lato" panose="020B0604020202020204" charset="0"/>
                <a:ea typeface="Lato" panose="020B0604020202020204" charset="0"/>
                <a:cs typeface="Lato" panose="020B0604020202020204" charset="0"/>
              </a:rPr>
              <a:t>Sustainable enterprise</a:t>
            </a:r>
          </a:p>
          <a:p>
            <a:pPr marL="114300" indent="0">
              <a:buNone/>
            </a:pPr>
            <a:r>
              <a:rPr lang="en-GB" sz="1400" b="1" dirty="0">
                <a:solidFill>
                  <a:schemeClr val="tx1"/>
                </a:solidFill>
                <a:latin typeface="Lato" panose="020B0604020202020204" charset="0"/>
                <a:ea typeface="Lato" panose="020B0604020202020204" charset="0"/>
                <a:cs typeface="Lato" panose="020B0604020202020204" charset="0"/>
              </a:rPr>
              <a:t>         Download WDC Strategy </a:t>
            </a:r>
            <a:r>
              <a:rPr lang="en-GB" sz="1400" b="1" dirty="0">
                <a:latin typeface="Lato" panose="020B0604020202020204" charset="0"/>
                <a:ea typeface="Lato" panose="020B0604020202020204" charset="0"/>
                <a:cs typeface="Lato" panose="020B0604020202020204" charset="0"/>
                <a:hlinkClick r:id="rId5"/>
              </a:rPr>
              <a:t>here </a:t>
            </a:r>
            <a:endParaRPr lang="en-GB" sz="1400" b="1" dirty="0">
              <a:latin typeface="Lato" panose="020B0604020202020204" charset="0"/>
              <a:ea typeface="Lato" panose="020B0604020202020204" charset="0"/>
              <a:cs typeface="Lato" panose="020B0604020202020204" charset="0"/>
            </a:endParaRPr>
          </a:p>
          <a:p>
            <a:endParaRPr lang="en-GB" sz="1400" b="1" dirty="0">
              <a:latin typeface="Lato" panose="020B0604020202020204" charset="0"/>
              <a:ea typeface="Lato" panose="020B0604020202020204" charset="0"/>
              <a:cs typeface="Lato" panose="020B0604020202020204" charset="0"/>
            </a:endParaRPr>
          </a:p>
          <a:p>
            <a:endParaRPr lang="en-GB" sz="2400" b="1" dirty="0">
              <a:latin typeface="Lato" panose="020B0604020202020204" charset="0"/>
              <a:ea typeface="Lato" panose="020B0604020202020204" charset="0"/>
              <a:cs typeface="Lato" panose="020B0604020202020204" charset="0"/>
            </a:endParaRPr>
          </a:p>
          <a:p>
            <a:endParaRPr lang="en-GB" sz="1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67809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280455" y="267007"/>
            <a:ext cx="6887320"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lang="en-GB" sz="2400" b="1" dirty="0">
              <a:solidFill>
                <a:schemeClr val="tx1"/>
              </a:solidFill>
              <a:latin typeface="Lato"/>
              <a:ea typeface="Lato"/>
              <a:cs typeface="Lato"/>
              <a:sym typeface="Lato"/>
            </a:endParaRP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175503" y="1038303"/>
            <a:ext cx="891108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20000"/>
              </a:lnSpc>
              <a:spcAft>
                <a:spcPts val="600"/>
              </a:spcAft>
              <a:buNone/>
            </a:pPr>
            <a:endParaRPr lang="en-IE" sz="1400" dirty="0">
              <a:solidFill>
                <a:schemeClr val="tx1"/>
              </a:solidFill>
              <a:effectLst/>
              <a:latin typeface="Lato" panose="020F0502020204030203" pitchFamily="34" charset="0"/>
              <a:ea typeface="Calibri" panose="020F0502020204030204" pitchFamily="34" charset="0"/>
              <a:cs typeface="Times New Roman" panose="02020603050405020304" pitchFamily="18" charset="0"/>
            </a:endParaRPr>
          </a:p>
          <a:p>
            <a:pPr marL="342900" lvl="0" indent="-342900">
              <a:lnSpc>
                <a:spcPct val="120000"/>
              </a:lnSpc>
              <a:spcAft>
                <a:spcPts val="1200"/>
              </a:spcAft>
              <a:buFont typeface="Symbol" panose="05050102010706020507" pitchFamily="18" charset="2"/>
              <a:buChar char=""/>
            </a:pPr>
            <a:endParaRPr lang="en-IE" sz="1400" dirty="0">
              <a:effectLst/>
              <a:latin typeface="Lato" panose="020F0502020204030203"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91AF8D2B-1AFA-F860-588C-12048BC87CAF}"/>
              </a:ext>
            </a:extLst>
          </p:cNvPr>
          <p:cNvGraphicFramePr>
            <a:graphicFrameLocks noGrp="1"/>
          </p:cNvGraphicFramePr>
          <p:nvPr/>
        </p:nvGraphicFramePr>
        <p:xfrm>
          <a:off x="387773" y="1267707"/>
          <a:ext cx="8160302" cy="3351300"/>
        </p:xfrm>
        <a:graphic>
          <a:graphicData uri="http://schemas.openxmlformats.org/drawingml/2006/table">
            <a:tbl>
              <a:tblPr firstRow="1" firstCol="1" bandRow="1"/>
              <a:tblGrid>
                <a:gridCol w="1664675">
                  <a:extLst>
                    <a:ext uri="{9D8B030D-6E8A-4147-A177-3AD203B41FA5}">
                      <a16:colId xmlns:a16="http://schemas.microsoft.com/office/drawing/2014/main" val="820584103"/>
                    </a:ext>
                  </a:extLst>
                </a:gridCol>
                <a:gridCol w="3257974">
                  <a:extLst>
                    <a:ext uri="{9D8B030D-6E8A-4147-A177-3AD203B41FA5}">
                      <a16:colId xmlns:a16="http://schemas.microsoft.com/office/drawing/2014/main" val="602773517"/>
                    </a:ext>
                  </a:extLst>
                </a:gridCol>
                <a:gridCol w="3237653">
                  <a:extLst>
                    <a:ext uri="{9D8B030D-6E8A-4147-A177-3AD203B41FA5}">
                      <a16:colId xmlns:a16="http://schemas.microsoft.com/office/drawing/2014/main" val="1934484782"/>
                    </a:ext>
                  </a:extLst>
                </a:gridCol>
              </a:tblGrid>
              <a:tr h="664964">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Theme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Indicator</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Source</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000288523"/>
                  </a:ext>
                </a:extLst>
              </a:tr>
              <a:tr h="636584">
                <a:tc rowSpan="4">
                  <a:txBody>
                    <a:bodyPr/>
                    <a:lstStyle/>
                    <a:p>
                      <a:pPr marL="71755" marR="71755" algn="ctr">
                        <a:lnSpc>
                          <a:spcPct val="120000"/>
                        </a:lnSpc>
                        <a:spcAft>
                          <a:spcPts val="1200"/>
                        </a:spcAft>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20000"/>
                        </a:lnSpc>
                        <a:spcAft>
                          <a:spcPts val="12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 Climate &amp; Biodiversity</a:t>
                      </a:r>
                      <a:endParaRPr lang="en-IE"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Pollution, Grime and </a:t>
                      </a:r>
                      <a:r>
                        <a:rPr lang="en-GB"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Environmental Problems</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Survey on Income and Living Conditions</a:t>
                      </a:r>
                      <a:endParaRPr lang="en-IE" sz="160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6418304"/>
                  </a:ext>
                </a:extLst>
              </a:tr>
              <a:tr h="548932">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Greenhouse Gas Emissions</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Environmental Accounts Air Emissions,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417448763"/>
                  </a:ext>
                </a:extLst>
              </a:tr>
              <a:tr h="474430">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Waste to Landfill</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Measuring Ireland's Progress,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75707217"/>
                  </a:ext>
                </a:extLst>
              </a:tr>
              <a:tr h="960888">
                <a:tc vMerge="1">
                  <a:txBody>
                    <a:bodyPr/>
                    <a:lstStyle/>
                    <a:p>
                      <a:endParaRPr lang="en-IE"/>
                    </a:p>
                  </a:txBody>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Bodies assessed as High or Good Quality</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20000"/>
                        </a:lnSpc>
                        <a:spcAft>
                          <a:spcPts val="1200"/>
                        </a:spcAft>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Ireland's UN SDGs - Report on Indicators for Goal 6 Clean Water and Sanitation, CSO</a:t>
                      </a:r>
                      <a:endParaRPr lang="en-IE"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721228027"/>
                  </a:ext>
                </a:extLst>
              </a:tr>
            </a:tbl>
          </a:graphicData>
        </a:graphic>
      </p:graphicFrame>
    </p:spTree>
    <p:extLst>
      <p:ext uri="{BB962C8B-B14F-4D97-AF65-F5344CB8AC3E}">
        <p14:creationId xmlns:p14="http://schemas.microsoft.com/office/powerpoint/2010/main" val="3781387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149013" y="0"/>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3431695" y="61682"/>
            <a:ext cx="52287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Introduction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18226" y="1090896"/>
            <a:ext cx="8552306" cy="38520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spcAft>
                <a:spcPts val="600"/>
              </a:spcAft>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Ireland’s First Well-Being Framework published in late 2021 </a:t>
            </a: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Early stages of development</a:t>
            </a:r>
          </a:p>
          <a:p>
            <a:pPr marL="742950" lvl="1" indent="-285750">
              <a:lnSpc>
                <a:spcPct val="100000"/>
              </a:lnSpc>
              <a:spcBef>
                <a:spcPts val="0"/>
              </a:spcBef>
              <a:spcAft>
                <a:spcPts val="600"/>
              </a:spcAft>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Goal = </a:t>
            </a:r>
            <a:r>
              <a:rPr lang="en-GB" sz="1800" i="1" dirty="0">
                <a:solidFill>
                  <a:srgbClr val="000000"/>
                </a:solidFill>
                <a:latin typeface="Lato" panose="020B0604020202020204" charset="0"/>
                <a:ea typeface="Lato" panose="020B0604020202020204" charset="0"/>
                <a:cs typeface="Lato" panose="020B0604020202020204" charset="0"/>
              </a:rPr>
              <a:t>“provide more comprehensive policy analysis through a broader perspective developing a Framework which is integrated with policymaking” </a:t>
            </a:r>
            <a:r>
              <a:rPr lang="en-GB" sz="1800" dirty="0">
                <a:solidFill>
                  <a:srgbClr val="000000"/>
                </a:solidFill>
                <a:latin typeface="Lato" panose="020B0604020202020204" charset="0"/>
                <a:ea typeface="Lato" panose="020B0604020202020204" charset="0"/>
                <a:cs typeface="Lato" panose="020B0604020202020204" charset="0"/>
              </a:rPr>
              <a:t>(NESC, 2021). </a:t>
            </a:r>
            <a:r>
              <a:rPr lang="en-GB" sz="2000" dirty="0">
                <a:solidFill>
                  <a:srgbClr val="000000"/>
                </a:solidFill>
                <a:latin typeface="Lato" panose="020B0604020202020204" charset="0"/>
                <a:ea typeface="Lato" panose="020B0604020202020204" charset="0"/>
                <a:cs typeface="Lato" panose="020B0604020202020204" charset="0"/>
              </a:rPr>
              <a:t>	</a:t>
            </a:r>
          </a:p>
          <a:p>
            <a:pPr marL="285750" indent="-285750">
              <a:lnSpc>
                <a:spcPct val="100000"/>
              </a:lnSpc>
              <a:spcAft>
                <a:spcPts val="600"/>
              </a:spcAft>
              <a:buClr>
                <a:srgbClr val="000000"/>
              </a:buClr>
              <a:buSzTx/>
              <a:defRPr/>
            </a:pPr>
            <a:endParaRPr kumimoji="0" lang="en-GB"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00000"/>
              </a:lnSpc>
              <a:spcAft>
                <a:spcPts val="600"/>
              </a:spcAft>
              <a:buClr>
                <a:srgbClr val="000000"/>
              </a:buClr>
              <a:buSzTx/>
              <a:defRPr/>
            </a:pPr>
            <a:r>
              <a:rPr kumimoji="0" lang="en-GB" sz="20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Concerted Global Effort to Move Beyond GDP over past decades</a:t>
            </a:r>
          </a:p>
          <a:p>
            <a:pPr marL="742950" lvl="1" indent="-285750">
              <a:lnSpc>
                <a:spcPct val="100000"/>
              </a:lnSpc>
              <a:spcBef>
                <a:spcPts val="0"/>
              </a:spcBef>
              <a:spcAft>
                <a:spcPts val="600"/>
              </a:spcAft>
              <a:buClr>
                <a:srgbClr val="000000"/>
              </a:buClr>
              <a:buSzTx/>
              <a:defRPr/>
            </a:pPr>
            <a:r>
              <a:rPr kumimoji="0" lang="en-GB" sz="18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International progress by OECD, United Nations, World Bank. New Zealand Leader at the National Level since 2009.</a:t>
            </a:r>
          </a:p>
          <a:p>
            <a:pPr marL="742950" lvl="1" indent="-285750">
              <a:lnSpc>
                <a:spcPct val="100000"/>
              </a:lnSpc>
              <a:spcBef>
                <a:spcPts val="0"/>
              </a:spcBef>
              <a:spcAft>
                <a:spcPts val="600"/>
              </a:spcAft>
              <a:buClr>
                <a:srgbClr val="000000"/>
              </a:buClr>
              <a:buSzTx/>
              <a:defRPr/>
            </a:pPr>
            <a:endParaRPr lang="en-GB" sz="7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spcAft>
                <a:spcPts val="600"/>
              </a:spcAft>
              <a:buClr>
                <a:srgbClr val="000000"/>
              </a:buClr>
              <a:buSzTx/>
              <a:defRPr/>
            </a:pPr>
            <a:r>
              <a:rPr lang="en-GB" sz="1800" dirty="0">
                <a:solidFill>
                  <a:srgbClr val="000000"/>
                </a:solidFill>
                <a:latin typeface="Lato" panose="020B0604020202020204" charset="0"/>
                <a:ea typeface="Lato" panose="020B0604020202020204" charset="0"/>
                <a:cs typeface="Lato" panose="020B0604020202020204" charset="0"/>
              </a:rPr>
              <a:t>Developments across Europe too e.g. Dutch Monitor of Well-Being 2019.</a:t>
            </a:r>
            <a:endParaRPr kumimoji="0" lang="en-GB" sz="18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50000"/>
              </a:lnSpc>
              <a:buClr>
                <a:srgbClr val="000000"/>
              </a:buClr>
              <a:buSzTx/>
              <a:defRPr/>
            </a:pPr>
            <a:endParaRPr kumimoji="0" lang="en-IE" sz="14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44055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80649"/>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3755474" y="110721"/>
            <a:ext cx="5228755"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Contribution</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240048" y="1010425"/>
            <a:ext cx="8846541" cy="3879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sz="2000" b="1" dirty="0">
                <a:solidFill>
                  <a:srgbClr val="000000"/>
                </a:solidFill>
                <a:latin typeface="Lato" panose="020B0604020202020204" charset="0"/>
                <a:ea typeface="Lato" panose="020B0604020202020204" charset="0"/>
                <a:cs typeface="Lato" panose="020B0604020202020204" charset="0"/>
              </a:rPr>
              <a:t>A</a:t>
            </a:r>
            <a:r>
              <a:rPr kumimoji="0" lang="en-GB" sz="20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 systematic review focusing on two key missing links whose omission weakens the framework’s coherence.</a:t>
            </a:r>
          </a:p>
          <a:p>
            <a:pPr marL="742950" lvl="1" indent="-285750">
              <a:lnSpc>
                <a:spcPct val="100000"/>
              </a:lnSpc>
              <a:spcBef>
                <a:spcPts val="0"/>
              </a:spcBef>
              <a:buClr>
                <a:srgbClr val="000000"/>
              </a:buClr>
              <a:buSzTx/>
              <a:defRPr/>
            </a:pPr>
            <a:endParaRPr kumimoji="0" lang="en-GB"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457200" lvl="1" indent="0">
              <a:lnSpc>
                <a:spcPct val="100000"/>
              </a:lnSpc>
              <a:spcBef>
                <a:spcPts val="0"/>
              </a:spcBef>
              <a:buClr>
                <a:srgbClr val="000000"/>
              </a:buClr>
              <a:buSzTx/>
              <a:buNone/>
              <a:defRPr/>
            </a:pPr>
            <a:r>
              <a:rPr kumimoji="0" lang="en-GB" sz="18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1) Clarity around the concept of Sustainable Development.</a:t>
            </a:r>
          </a:p>
          <a:p>
            <a:pPr marL="742950" lvl="1" indent="-285750">
              <a:lnSpc>
                <a:spcPct val="100000"/>
              </a:lnSpc>
              <a:spcBef>
                <a:spcPts val="0"/>
              </a:spcBef>
              <a:buClr>
                <a:srgbClr val="000000"/>
              </a:buClr>
              <a:buSzTx/>
              <a:defRPr/>
            </a:pPr>
            <a:endParaRPr kumimoji="0" lang="en-GB" sz="9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1200150" lvl="2" indent="-285750">
              <a:lnSpc>
                <a:spcPct val="100000"/>
              </a:lnSpc>
              <a:spcBef>
                <a:spcPts val="0"/>
              </a:spcBef>
              <a:buClr>
                <a:srgbClr val="000000"/>
              </a:buClr>
              <a:buSzTx/>
              <a:defRPr/>
            </a:pP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Risk of distorting Current Well-B</a:t>
            </a:r>
            <a:r>
              <a:rPr lang="en-GB" sz="1600" dirty="0" err="1">
                <a:solidFill>
                  <a:srgbClr val="000000"/>
                </a:solidFill>
                <a:latin typeface="Lato" panose="020B0604020202020204" charset="0"/>
                <a:ea typeface="Lato" panose="020B0604020202020204" charset="0"/>
                <a:cs typeface="Lato" panose="020B0604020202020204" charset="0"/>
              </a:rPr>
              <a:t>eing</a:t>
            </a:r>
            <a:r>
              <a:rPr lang="en-GB" sz="1600" dirty="0">
                <a:solidFill>
                  <a:srgbClr val="000000"/>
                </a:solidFill>
                <a:latin typeface="Lato" panose="020B0604020202020204" charset="0"/>
                <a:ea typeface="Lato" panose="020B0604020202020204" charset="0"/>
                <a:cs typeface="Lato" panose="020B0604020202020204" charset="0"/>
              </a:rPr>
              <a:t> and Future Well-Being trade-offs.</a:t>
            </a:r>
          </a:p>
          <a:p>
            <a:pPr marL="914400" lvl="2" indent="0">
              <a:lnSpc>
                <a:spcPct val="100000"/>
              </a:lnSpc>
              <a:spcBef>
                <a:spcPts val="0"/>
              </a:spcBef>
              <a:buClr>
                <a:srgbClr val="000000"/>
              </a:buClr>
              <a:buSzTx/>
              <a:buNone/>
              <a:defRPr/>
            </a:pPr>
            <a:endParaRPr lang="en-GB" sz="1600" dirty="0">
              <a:solidFill>
                <a:srgbClr val="000000"/>
              </a:solidFill>
              <a:latin typeface="Lato" panose="020B0604020202020204" charset="0"/>
              <a:ea typeface="Lato" panose="020B0604020202020204" charset="0"/>
              <a:cs typeface="Lato" panose="020B0604020202020204" charset="0"/>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Paper builds on McGrath, Hynes &amp; McHale (2020) </a:t>
            </a:r>
            <a:r>
              <a:rPr lang="en-GB" sz="1600" i="1" dirty="0">
                <a:solidFill>
                  <a:srgbClr val="000000"/>
                </a:solidFill>
                <a:latin typeface="Lato" panose="020B0604020202020204" charset="0"/>
                <a:ea typeface="Lato" panose="020B0604020202020204" charset="0"/>
                <a:cs typeface="Lato" panose="020B0604020202020204" charset="0"/>
              </a:rPr>
              <a:t>Economic and Social Review.</a:t>
            </a:r>
          </a:p>
          <a:p>
            <a:pPr marL="1200150" lvl="2" indent="-285750">
              <a:lnSpc>
                <a:spcPct val="100000"/>
              </a:lnSpc>
              <a:spcBef>
                <a:spcPts val="0"/>
              </a:spcBef>
              <a:buClr>
                <a:srgbClr val="000000"/>
              </a:buClr>
              <a:buSzTx/>
              <a:defRPr/>
            </a:pPr>
            <a:endParaRPr lang="en-GB" dirty="0">
              <a:solidFill>
                <a:srgbClr val="000000"/>
              </a:solidFill>
              <a:latin typeface="Lato" panose="020B0604020202020204" charset="0"/>
              <a:ea typeface="Lato" panose="020B0604020202020204" charset="0"/>
              <a:cs typeface="Lato" panose="020B0604020202020204" charset="0"/>
            </a:endParaRPr>
          </a:p>
          <a:p>
            <a:pPr marL="457200" lvl="1" indent="0">
              <a:lnSpc>
                <a:spcPct val="100000"/>
              </a:lnSpc>
              <a:spcBef>
                <a:spcPts val="0"/>
              </a:spcBef>
              <a:buClr>
                <a:srgbClr val="000000"/>
              </a:buClr>
              <a:buSzTx/>
              <a:buNone/>
              <a:defRPr/>
            </a:pPr>
            <a:endParaRPr kumimoji="0" lang="en-GB" sz="9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457200" lvl="1" indent="0">
              <a:lnSpc>
                <a:spcPct val="100000"/>
              </a:lnSpc>
              <a:spcBef>
                <a:spcPts val="0"/>
              </a:spcBef>
              <a:buClr>
                <a:srgbClr val="000000"/>
              </a:buClr>
              <a:buSzTx/>
              <a:buNone/>
              <a:defRPr/>
            </a:pPr>
            <a:r>
              <a:rPr kumimoji="0" lang="en-GB" sz="18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2) Regional Integration </a:t>
            </a:r>
          </a:p>
          <a:p>
            <a:pPr marL="1200150" lvl="2" indent="-285750">
              <a:lnSpc>
                <a:spcPct val="100000"/>
              </a:lnSpc>
              <a:spcBef>
                <a:spcPts val="0"/>
              </a:spcBef>
              <a:buClr>
                <a:srgbClr val="000000"/>
              </a:buClr>
              <a:buSzTx/>
              <a:defRPr/>
            </a:pPr>
            <a:endParaRPr lang="en-GB" dirty="0">
              <a:solidFill>
                <a:srgbClr val="000000"/>
              </a:solidFill>
              <a:latin typeface="Lato" panose="020B0604020202020204" charset="0"/>
              <a:ea typeface="Lato" panose="020B0604020202020204" charset="0"/>
              <a:cs typeface="Lato" panose="020B0604020202020204" charset="0"/>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Risk of distorting policy choices/evaluation in relation to regional development. </a:t>
            </a:r>
          </a:p>
          <a:p>
            <a:pPr marL="1200150" lvl="2" indent="-285750">
              <a:lnSpc>
                <a:spcPct val="100000"/>
              </a:lnSpc>
              <a:spcBef>
                <a:spcPts val="0"/>
              </a:spcBef>
              <a:buClr>
                <a:srgbClr val="000000"/>
              </a:buClr>
              <a:buSzTx/>
              <a:defRPr/>
            </a:pPr>
            <a:endPar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1200150" lvl="2"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C</a:t>
            </a:r>
            <a:r>
              <a:rPr kumimoji="0" lang="en-GB" sz="1600" i="0" u="none" strike="noStrike" kern="0" cap="none" spc="0" normalizeH="0" baseline="0" noProof="0" dirty="0" err="1">
                <a:ln>
                  <a:noFill/>
                </a:ln>
                <a:solidFill>
                  <a:srgbClr val="000000"/>
                </a:solidFill>
                <a:effectLst/>
                <a:uLnTx/>
                <a:uFillTx/>
                <a:latin typeface="Lato" panose="020B0604020202020204" charset="0"/>
                <a:ea typeface="Lato" panose="020B0604020202020204" charset="0"/>
                <a:cs typeface="Lato" panose="020B0604020202020204" charset="0"/>
                <a:sym typeface="Arial"/>
              </a:rPr>
              <a:t>onsiderations</a:t>
            </a: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 for regional integration + </a:t>
            </a:r>
            <a:r>
              <a:rPr lang="en-GB" sz="1600" dirty="0">
                <a:solidFill>
                  <a:srgbClr val="000000"/>
                </a:solidFill>
                <a:latin typeface="Lato" panose="020B0604020202020204" charset="0"/>
                <a:ea typeface="Lato" panose="020B0604020202020204" charset="0"/>
                <a:cs typeface="Lato" panose="020B0604020202020204" charset="0"/>
              </a:rPr>
              <a:t>practical policy application </a:t>
            </a:r>
            <a:r>
              <a:rPr lang="en-GB" sz="1600" dirty="0" err="1">
                <a:solidFill>
                  <a:srgbClr val="000000"/>
                </a:solidFill>
                <a:latin typeface="Lato" panose="020B0604020202020204" charset="0"/>
                <a:ea typeface="Lato" panose="020B0604020202020204" charset="0"/>
                <a:cs typeface="Lato" panose="020B0604020202020204" charset="0"/>
              </a:rPr>
              <a:t>wrt</a:t>
            </a:r>
            <a:r>
              <a:rPr lang="en-GB" sz="1600" dirty="0">
                <a:solidFill>
                  <a:srgbClr val="000000"/>
                </a:solidFill>
                <a:latin typeface="Lato" panose="020B0604020202020204" charset="0"/>
                <a:ea typeface="Lato" panose="020B0604020202020204" charset="0"/>
                <a:cs typeface="Lato" panose="020B0604020202020204" charset="0"/>
              </a:rPr>
              <a:t> the </a:t>
            </a:r>
            <a:r>
              <a:rPr kumimoji="0" lang="en-GB" sz="160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NPF</a:t>
            </a:r>
            <a:r>
              <a:rPr kumimoji="0" lang="en-GB"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rPr>
              <a:t>.</a:t>
            </a:r>
          </a:p>
          <a:p>
            <a:pPr marL="0" indent="0">
              <a:lnSpc>
                <a:spcPct val="100000"/>
              </a:lnSpc>
              <a:buClr>
                <a:srgbClr val="000000"/>
              </a:buClr>
              <a:buSzTx/>
              <a:buNone/>
              <a:defRPr/>
            </a:pPr>
            <a:endParaRPr lang="en-GB" sz="1600" b="1" dirty="0">
              <a:solidFill>
                <a:srgbClr val="000000"/>
              </a:solidFill>
              <a:latin typeface="Lato" panose="020B0604020202020204" charset="0"/>
              <a:ea typeface="Lato" panose="020B0604020202020204" charset="0"/>
              <a:cs typeface="Lato" panose="020B0604020202020204" charset="0"/>
            </a:endParaRPr>
          </a:p>
          <a:p>
            <a:pPr marL="285750" indent="-285750">
              <a:lnSpc>
                <a:spcPct val="100000"/>
              </a:lnSpc>
              <a:buClr>
                <a:srgbClr val="000000"/>
              </a:buClr>
              <a:buSzTx/>
              <a:defRPr/>
            </a:pPr>
            <a:endParaRPr kumimoji="0" lang="en-GB" sz="1600" b="1"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a:p>
            <a:pPr marL="285750" indent="-285750">
              <a:lnSpc>
                <a:spcPct val="150000"/>
              </a:lnSpc>
              <a:buClr>
                <a:srgbClr val="000000"/>
              </a:buClr>
              <a:buSzTx/>
              <a:defRPr/>
            </a:pPr>
            <a:endParaRPr kumimoji="0" lang="en-IE" sz="1600" b="0" i="0" u="none" strike="noStrike" kern="0" cap="none" spc="0" normalizeH="0" baseline="0" noProof="0" dirty="0">
              <a:ln>
                <a:noFill/>
              </a:ln>
              <a:solidFill>
                <a:srgbClr val="000000"/>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238026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280455" y="267007"/>
            <a:ext cx="6887320"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Overview of the National Well-Being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57411" y="819862"/>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175503" y="1038303"/>
            <a:ext cx="8911086"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just">
              <a:lnSpc>
                <a:spcPct val="120000"/>
              </a:lnSpc>
              <a:spcAft>
                <a:spcPts val="600"/>
              </a:spcAft>
              <a:buNone/>
            </a:pPr>
            <a:r>
              <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rPr>
              <a:t>The</a:t>
            </a: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rPr>
              <a:t>initial well-being framework contains 11 themes: 35 indi</a:t>
            </a:r>
            <a:r>
              <a:rPr lang="en-GB" sz="2000" b="1" dirty="0">
                <a:solidFill>
                  <a:schemeClr val="tx1"/>
                </a:solidFill>
                <a:latin typeface="Lato" panose="020F0502020204030203" pitchFamily="34" charset="0"/>
                <a:ea typeface="Lato" panose="020F0502020204030203" pitchFamily="34" charset="0"/>
                <a:cs typeface="Lato" panose="020F0502020204030203" pitchFamily="34" charset="0"/>
              </a:rPr>
              <a:t>cators</a:t>
            </a:r>
            <a:endParaRPr lang="en-GB" sz="20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114300" indent="0" algn="just">
              <a:lnSpc>
                <a:spcPct val="120000"/>
              </a:lnSpc>
              <a:spcAft>
                <a:spcPts val="600"/>
              </a:spcAft>
              <a:buNone/>
            </a:pPr>
            <a:endParaRPr lang="en-IE" sz="20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Income &amp; wealth</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skills &amp; innovation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Mental &amp; physical health</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Subjective well-being</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Safety &amp; security</a:t>
            </a:r>
          </a:p>
          <a:p>
            <a:pPr marL="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Housing &amp; local area</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Font typeface="Symbol" panose="05050102010706020507" pitchFamily="18" charset="2"/>
              <a:buChar char=""/>
            </a:pPr>
            <a:endParaRPr lang="en-IE" sz="14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2" name="Google Shape;55;p13">
            <a:extLst>
              <a:ext uri="{FF2B5EF4-FFF2-40B4-BE49-F238E27FC236}">
                <a16:creationId xmlns:a16="http://schemas.microsoft.com/office/drawing/2014/main" id="{6D4B55CB-F079-0D6A-10D2-4BB1CA2FB9BC}"/>
              </a:ext>
            </a:extLst>
          </p:cNvPr>
          <p:cNvSpPr txBox="1">
            <a:spLocks/>
          </p:cNvSpPr>
          <p:nvPr/>
        </p:nvSpPr>
        <p:spPr>
          <a:xfrm>
            <a:off x="4083889" y="1853433"/>
            <a:ext cx="6139237" cy="35416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Environment, climate &amp; biodiversity</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Work &amp; job quality</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Time use</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Community, social connections &amp; community participation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nSpc>
                <a:spcPct val="120000"/>
              </a:lnSpc>
              <a:spcAft>
                <a:spcPts val="1200"/>
              </a:spcAft>
              <a:buClrTx/>
              <a:buFont typeface="Symbol" panose="05050102010706020507" pitchFamily="18" charset="2"/>
              <a:buChar char=""/>
            </a:pPr>
            <a:r>
              <a:rPr lang="en-GB" dirty="0">
                <a:solidFill>
                  <a:schemeClr val="tx1"/>
                </a:solidFill>
                <a:effectLst/>
                <a:latin typeface="Lato" panose="020F0502020204030203" pitchFamily="34" charset="0"/>
                <a:ea typeface="Lato" panose="020F0502020204030203" pitchFamily="34" charset="0"/>
                <a:cs typeface="Lato" panose="020F0502020204030203" pitchFamily="34" charset="0"/>
              </a:rPr>
              <a:t>Civic engagement &amp; cultural expression.</a:t>
            </a:r>
            <a:endParaRPr lang="en-IE"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8288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0" y="58277"/>
            <a:ext cx="1914894" cy="583243"/>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085900" y="98055"/>
            <a:ext cx="7089289"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Missing Link of Sustainable Development (SD)</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249065" y="761856"/>
            <a:ext cx="8080896"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buClrTx/>
            </a:pPr>
            <a:r>
              <a:rPr lang="en-IE" sz="2000" b="1" dirty="0">
                <a:solidFill>
                  <a:schemeClr val="tx1"/>
                </a:solidFill>
                <a:latin typeface="Lato" panose="020B0604020202020204" charset="0"/>
                <a:ea typeface="Lato" panose="020B0604020202020204" charset="0"/>
                <a:cs typeface="Lato" panose="020B0604020202020204" charset="0"/>
              </a:rPr>
              <a:t>Lack of Clarity around SD</a:t>
            </a:r>
          </a:p>
          <a:p>
            <a:pPr lvl="1">
              <a:lnSpc>
                <a:spcPct val="100000"/>
              </a:lnSpc>
              <a:spcBef>
                <a:spcPts val="0"/>
              </a:spcBef>
              <a:buClrTx/>
            </a:pPr>
            <a:endParaRPr lang="en-GB" sz="1200" dirty="0">
              <a:solidFill>
                <a:schemeClr val="tx1"/>
              </a:solidFill>
              <a:latin typeface="Lato" panose="020B0604020202020204" charset="0"/>
              <a:ea typeface="Lato" panose="020B0604020202020204" charset="0"/>
              <a:cs typeface="Lato" panose="020B0604020202020204" charset="0"/>
            </a:endParaRPr>
          </a:p>
          <a:p>
            <a:pPr marL="612000" lvl="1">
              <a:lnSpc>
                <a:spcPct val="100000"/>
              </a:lnSpc>
              <a:spcBef>
                <a:spcPts val="0"/>
              </a:spcBef>
              <a:buClrTx/>
            </a:pPr>
            <a:r>
              <a:rPr lang="en-GB" sz="1800" dirty="0">
                <a:solidFill>
                  <a:schemeClr val="tx1"/>
                </a:solidFill>
                <a:latin typeface="Lato" panose="020B0604020202020204" charset="0"/>
                <a:ea typeface="Lato" panose="020B0604020202020204" charset="0"/>
                <a:cs typeface="Lato" panose="020B0604020202020204" charset="0"/>
              </a:rPr>
              <a:t>SD = not limiting well-being possibilities of future gens</a:t>
            </a:r>
            <a:r>
              <a:rPr lang="en-GB" dirty="0">
                <a:solidFill>
                  <a:schemeClr val="tx1"/>
                </a:solidFill>
                <a:latin typeface="Lato" panose="020B0604020202020204" charset="0"/>
                <a:ea typeface="Lato" panose="020B0604020202020204" charset="0"/>
                <a:cs typeface="Lato" panose="020B0604020202020204" charset="0"/>
              </a:rPr>
              <a:t>. </a:t>
            </a:r>
            <a:endParaRPr lang="en-IE"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ClrTx/>
              <a:buNone/>
            </a:pPr>
            <a:endParaRPr lang="en-IE" sz="600" b="1"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ClrTx/>
              <a:buNone/>
            </a:pPr>
            <a:endParaRPr lang="en-IE" sz="800" b="1" dirty="0">
              <a:solidFill>
                <a:schemeClr val="tx1"/>
              </a:solidFill>
              <a:latin typeface="Lato" panose="020B0604020202020204" charset="0"/>
              <a:ea typeface="Lato" panose="020B0604020202020204" charset="0"/>
              <a:cs typeface="Lato" panose="020B0604020202020204" charset="0"/>
            </a:endParaRPr>
          </a:p>
          <a:p>
            <a:pPr>
              <a:lnSpc>
                <a:spcPct val="100000"/>
              </a:lnSpc>
              <a:buClrTx/>
            </a:pPr>
            <a:r>
              <a:rPr lang="en-IE" sz="2000" b="1" dirty="0">
                <a:solidFill>
                  <a:schemeClr val="tx1"/>
                </a:solidFill>
                <a:latin typeface="Lato" panose="020B0604020202020204" charset="0"/>
                <a:ea typeface="Lato" panose="020B0604020202020204" charset="0"/>
                <a:cs typeface="Lato" panose="020B0604020202020204" charset="0"/>
              </a:rPr>
              <a:t>Critical to distinguish between Current &amp; Future Well-Being</a:t>
            </a:r>
          </a:p>
          <a:p>
            <a:pPr marL="360000" indent="0" algn="just">
              <a:lnSpc>
                <a:spcPct val="100000"/>
              </a:lnSpc>
              <a:buClrTx/>
              <a:buNone/>
            </a:pPr>
            <a:endParaRPr lang="en-GB" sz="500" i="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60000" indent="0" algn="just">
              <a:lnSpc>
                <a:spcPct val="100000"/>
              </a:lnSpc>
              <a:buClrTx/>
              <a:buNone/>
            </a:pPr>
            <a:endParaRPr lang="en-GB" sz="200" i="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60000" indent="0" algn="just">
              <a:lnSpc>
                <a:spcPct val="100000"/>
              </a:lnSpc>
              <a:buClrTx/>
              <a:buNone/>
            </a:pP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The assessment of sustainability [future well-being] </a:t>
            </a:r>
            <a:r>
              <a:rPr lang="en-GB" sz="1600" b="1" i="1" dirty="0">
                <a:solidFill>
                  <a:schemeClr val="tx1"/>
                </a:solidFill>
                <a:effectLst/>
                <a:latin typeface="Lato" panose="020F0502020204030203" pitchFamily="34" charset="0"/>
                <a:ea typeface="Lato" panose="020F0502020204030203" pitchFamily="34" charset="0"/>
                <a:cs typeface="Lato" panose="020F0502020204030203" pitchFamily="34" charset="0"/>
              </a:rPr>
              <a:t>is complementary </a:t>
            </a: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to the question of current well-being... This may sound trivial and yet it deserves emphasis, because some existing approaches fail to adopt this principle, leading to potentially confusing messages…</a:t>
            </a:r>
            <a:r>
              <a:rPr lang="en-GB" sz="1600" b="1" i="1" dirty="0">
                <a:solidFill>
                  <a:schemeClr val="tx1"/>
                </a:solidFill>
                <a:effectLst/>
                <a:latin typeface="Lato" panose="020F0502020204030203" pitchFamily="34" charset="0"/>
                <a:ea typeface="Lato" panose="020F0502020204030203" pitchFamily="34" charset="0"/>
                <a:cs typeface="Lato" panose="020F0502020204030203" pitchFamily="34" charset="0"/>
              </a:rPr>
              <a:t>confusion may arise when one tries to combine current well-being and sustainability” </a:t>
            </a:r>
            <a:r>
              <a:rPr lang="en-GB" sz="1600" i="1" dirty="0">
                <a:solidFill>
                  <a:schemeClr val="tx1"/>
                </a:solidFill>
                <a:effectLst/>
                <a:latin typeface="Lato" panose="020F0502020204030203" pitchFamily="34" charset="0"/>
                <a:ea typeface="Lato" panose="020F0502020204030203" pitchFamily="34" charset="0"/>
                <a:cs typeface="Lato" panose="020F0502020204030203" pitchFamily="34" charset="0"/>
              </a:rPr>
              <a:t>(Stiglitz et al., 2009).</a:t>
            </a:r>
            <a:endParaRPr lang="en-IE" sz="2000" dirty="0">
              <a:latin typeface="Lato" panose="020F0502020204030203" pitchFamily="34" charset="0"/>
              <a:ea typeface="Lato" panose="020F0502020204030203" pitchFamily="34" charset="0"/>
              <a:cs typeface="Lato" panose="020F0502020204030203" pitchFamily="34" charset="0"/>
            </a:endParaRPr>
          </a:p>
          <a:p>
            <a:pPr>
              <a:lnSpc>
                <a:spcPct val="100000"/>
              </a:lnSpc>
              <a:buClrTx/>
            </a:pPr>
            <a:endParaRPr lang="en-IE"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a:lnSpc>
                <a:spcPct val="100000"/>
              </a:lnSpc>
              <a:buClrTx/>
            </a:pPr>
            <a:r>
              <a:rPr lang="en-IE" sz="2000" b="1" dirty="0">
                <a:solidFill>
                  <a:schemeClr val="tx1"/>
                </a:solidFill>
                <a:latin typeface="Lato" panose="020F0502020204030203" pitchFamily="34" charset="0"/>
                <a:ea typeface="Lato" panose="020F0502020204030203" pitchFamily="34" charset="0"/>
                <a:cs typeface="Lato" panose="020F0502020204030203" pitchFamily="34" charset="0"/>
              </a:rPr>
              <a:t>Avoid Short-termism – SD is about Longer Term</a:t>
            </a:r>
          </a:p>
          <a:p>
            <a:pPr lvl="1">
              <a:lnSpc>
                <a:spcPct val="100000"/>
              </a:lnSpc>
              <a:buClrTx/>
            </a:pPr>
            <a:r>
              <a:rPr lang="en-IE" sz="1600" dirty="0">
                <a:solidFill>
                  <a:schemeClr val="tx1"/>
                </a:solidFill>
                <a:latin typeface="Lato" panose="020F0502020204030203" pitchFamily="34" charset="0"/>
                <a:ea typeface="Lato" panose="020F0502020204030203" pitchFamily="34" charset="0"/>
                <a:cs typeface="Lato" panose="020F0502020204030203" pitchFamily="34" charset="0"/>
              </a:rPr>
              <a:t>“Capital” Approach focuses on </a:t>
            </a:r>
            <a:r>
              <a:rPr lang="en-IE" sz="1600" dirty="0" err="1">
                <a:solidFill>
                  <a:schemeClr val="tx1"/>
                </a:solidFill>
                <a:latin typeface="Lato" panose="020F0502020204030203" pitchFamily="34" charset="0"/>
                <a:ea typeface="Lato" panose="020F0502020204030203" pitchFamily="34" charset="0"/>
                <a:cs typeface="Lato" panose="020F0502020204030203" pitchFamily="34" charset="0"/>
              </a:rPr>
              <a:t>Integeren</a:t>
            </a:r>
            <a:r>
              <a:rPr lang="en-IE" sz="1600" dirty="0">
                <a:solidFill>
                  <a:schemeClr val="tx1"/>
                </a:solidFill>
                <a:latin typeface="Lato" panose="020F0502020204030203" pitchFamily="34" charset="0"/>
                <a:ea typeface="Lato" panose="020F0502020204030203" pitchFamily="34" charset="0"/>
                <a:cs typeface="Lato" panose="020F0502020204030203" pitchFamily="34" charset="0"/>
              </a:rPr>
              <a:t>. Well-Being </a:t>
            </a:r>
          </a:p>
          <a:p>
            <a:pPr lvl="1">
              <a:lnSpc>
                <a:spcPct val="100000"/>
              </a:lnSpc>
              <a:spcBef>
                <a:spcPts val="0"/>
              </a:spcBef>
              <a:buClrTx/>
            </a:pPr>
            <a:endParaRPr lang="en-IE" sz="7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5757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0" y="17753"/>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7170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594966" y="1577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The CES Framework for Measuring SD</a:t>
            </a: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119158" y="1788162"/>
            <a:ext cx="3388659" cy="35312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0000"/>
              </a:lnSpc>
              <a:buNone/>
            </a:pPr>
            <a:endParaRPr lang="en-IE" sz="2000" b="1" dirty="0">
              <a:solidFill>
                <a:schemeClr val="tx1"/>
              </a:solidFill>
              <a:latin typeface="Lato" panose="020B0604020202020204" charset="0"/>
              <a:ea typeface="Lato" panose="020B0604020202020204" charset="0"/>
              <a:cs typeface="Lato" panose="020B0604020202020204" charset="0"/>
            </a:endParaRPr>
          </a:p>
          <a:p>
            <a:pPr marL="114300" indent="0">
              <a:lnSpc>
                <a:spcPct val="100000"/>
              </a:lnSpc>
              <a:buNone/>
            </a:pPr>
            <a:r>
              <a:rPr lang="en-IE" sz="2000" b="1" dirty="0">
                <a:solidFill>
                  <a:schemeClr val="tx1"/>
                </a:solidFill>
                <a:latin typeface="Lato" panose="020B0604020202020204" charset="0"/>
                <a:ea typeface="Lato" panose="020B0604020202020204" charset="0"/>
                <a:cs typeface="Lato" panose="020B0604020202020204" charset="0"/>
              </a:rPr>
              <a:t>3 Dimensions 20 themes </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Current Well-Being </a:t>
            </a:r>
            <a:r>
              <a:rPr lang="en-IE" dirty="0">
                <a:solidFill>
                  <a:schemeClr val="tx1"/>
                </a:solidFill>
                <a:latin typeface="Lato" panose="020B0604020202020204" charset="0"/>
                <a:ea typeface="Lato" panose="020B0604020202020204" charset="0"/>
                <a:cs typeface="Lato" panose="020B0604020202020204" charset="0"/>
              </a:rPr>
              <a:t>(“Here and Now”)</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Future Well-Being </a:t>
            </a:r>
            <a:r>
              <a:rPr lang="en-IE" dirty="0">
                <a:solidFill>
                  <a:schemeClr val="tx1"/>
                </a:solidFill>
                <a:latin typeface="Lato" panose="020B0604020202020204" charset="0"/>
                <a:ea typeface="Lato" panose="020B0604020202020204" charset="0"/>
                <a:cs typeface="Lato" panose="020B0604020202020204" charset="0"/>
              </a:rPr>
              <a:t>(“Later”)</a:t>
            </a:r>
          </a:p>
          <a:p>
            <a:pPr>
              <a:lnSpc>
                <a:spcPct val="100000"/>
              </a:lnSpc>
            </a:pPr>
            <a:endParaRPr lang="en-IE" sz="1200" dirty="0">
              <a:solidFill>
                <a:schemeClr val="tx1"/>
              </a:solidFill>
              <a:latin typeface="Lato" panose="020B0604020202020204" charset="0"/>
              <a:ea typeface="Lato" panose="020B0604020202020204" charset="0"/>
              <a:cs typeface="Lato" panose="020B0604020202020204" charset="0"/>
            </a:endParaRPr>
          </a:p>
          <a:p>
            <a:pPr>
              <a:lnSpc>
                <a:spcPct val="100000"/>
              </a:lnSpc>
            </a:pPr>
            <a:r>
              <a:rPr lang="en-IE" sz="2000" dirty="0">
                <a:solidFill>
                  <a:schemeClr val="tx1"/>
                </a:solidFill>
                <a:latin typeface="Lato" panose="020B0604020202020204" charset="0"/>
                <a:ea typeface="Lato" panose="020B0604020202020204" charset="0"/>
                <a:cs typeface="Lato" panose="020B0604020202020204" charset="0"/>
              </a:rPr>
              <a:t>Transboundary Impacts </a:t>
            </a:r>
            <a:r>
              <a:rPr lang="en-IE" dirty="0">
                <a:solidFill>
                  <a:schemeClr val="tx1"/>
                </a:solidFill>
                <a:latin typeface="Lato" panose="020B0604020202020204" charset="0"/>
                <a:ea typeface="Lato" panose="020B0604020202020204" charset="0"/>
                <a:cs typeface="Lato" panose="020B0604020202020204" charset="0"/>
              </a:rPr>
              <a:t>(“Elsewhere”)</a:t>
            </a:r>
          </a:p>
          <a:p>
            <a:pPr marL="114300" indent="0">
              <a:lnSpc>
                <a:spcPct val="150000"/>
              </a:lnSpc>
              <a:buNone/>
            </a:pPr>
            <a:endParaRPr lang="en-IE" sz="20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4" name="Google Shape;55;p13">
            <a:extLst>
              <a:ext uri="{FF2B5EF4-FFF2-40B4-BE49-F238E27FC236}">
                <a16:creationId xmlns:a16="http://schemas.microsoft.com/office/drawing/2014/main" id="{C5C30411-823C-B7F4-31B0-E751EF6A4044}"/>
              </a:ext>
            </a:extLst>
          </p:cNvPr>
          <p:cNvSpPr txBox="1">
            <a:spLocks/>
          </p:cNvSpPr>
          <p:nvPr/>
        </p:nvSpPr>
        <p:spPr>
          <a:xfrm>
            <a:off x="0" y="741023"/>
            <a:ext cx="9400478" cy="104713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pPr>
            <a:r>
              <a:rPr lang="en-GB" sz="2000" b="1" dirty="0">
                <a:solidFill>
                  <a:schemeClr val="tx1"/>
                </a:solidFill>
                <a:latin typeface="Lato" panose="020B0604020202020204" charset="0"/>
                <a:ea typeface="Lato" panose="020B0604020202020204" charset="0"/>
                <a:cs typeface="Lato" panose="020B0604020202020204" charset="0"/>
              </a:rPr>
              <a:t>Council of European Statisticians (CES) Framework 2014; 2016</a:t>
            </a:r>
          </a:p>
          <a:p>
            <a:pPr lvl="1">
              <a:lnSpc>
                <a:spcPct val="100000"/>
              </a:lnSpc>
              <a:spcBef>
                <a:spcPts val="0"/>
              </a:spcBef>
            </a:pPr>
            <a:endParaRPr lang="en-GB" sz="700" dirty="0">
              <a:solidFill>
                <a:schemeClr val="tx1"/>
              </a:solidFill>
              <a:latin typeface="Lato" panose="020B0604020202020204" charset="0"/>
              <a:ea typeface="Lato" panose="020B0604020202020204" charset="0"/>
              <a:cs typeface="Lato" panose="020B0604020202020204" charset="0"/>
            </a:endParaRPr>
          </a:p>
          <a:p>
            <a:pPr lvl="1">
              <a:lnSpc>
                <a:spcPct val="100000"/>
              </a:lnSpc>
              <a:spcBef>
                <a:spcPts val="0"/>
              </a:spcBef>
            </a:pPr>
            <a:r>
              <a:rPr lang="en-GB" sz="1800" dirty="0">
                <a:solidFill>
                  <a:schemeClr val="tx1"/>
                </a:solidFill>
                <a:latin typeface="Lato" panose="020B0604020202020204" charset="0"/>
                <a:ea typeface="Lato" panose="020B0604020202020204" charset="0"/>
                <a:cs typeface="Lato" panose="020B0604020202020204" charset="0"/>
              </a:rPr>
              <a:t>Based on “Capital” or economic approach</a:t>
            </a:r>
          </a:p>
          <a:p>
            <a:pPr lvl="2">
              <a:lnSpc>
                <a:spcPct val="100000"/>
              </a:lnSpc>
              <a:spcBef>
                <a:spcPts val="0"/>
              </a:spcBef>
            </a:pPr>
            <a:r>
              <a:rPr lang="en-GB" sz="1600" dirty="0">
                <a:solidFill>
                  <a:schemeClr val="tx1"/>
                </a:solidFill>
                <a:latin typeface="Lato" panose="020B0604020202020204" charset="0"/>
                <a:ea typeface="Lato" panose="020B0604020202020204" charset="0"/>
                <a:cs typeface="Lato" panose="020B0604020202020204" charset="0"/>
              </a:rPr>
              <a:t>“</a:t>
            </a:r>
            <a:r>
              <a:rPr lang="en-GB" sz="1600" i="1" dirty="0">
                <a:solidFill>
                  <a:schemeClr val="tx1"/>
                </a:solidFill>
                <a:latin typeface="Lato" panose="020B0604020202020204" charset="0"/>
                <a:ea typeface="Lato" panose="020B0604020202020204" charset="0"/>
                <a:cs typeface="Lato" panose="020B0604020202020204" charset="0"/>
              </a:rPr>
              <a:t>an endorsed and universal framework for measuring sustainable development combining a strong theoretical basis and a clear link with policy needs” (UNECE, 2016). </a:t>
            </a:r>
            <a:endParaRPr lang="en-IE" sz="1600" i="1" dirty="0">
              <a:latin typeface="Corbel" panose="020B0503020204020204" pitchFamily="34" charset="0"/>
              <a:ea typeface="Cambria" panose="02040503050406030204" pitchFamily="18" charset="0"/>
            </a:endParaRPr>
          </a:p>
        </p:txBody>
      </p:sp>
      <p:graphicFrame>
        <p:nvGraphicFramePr>
          <p:cNvPr id="10" name="Table 9">
            <a:extLst>
              <a:ext uri="{FF2B5EF4-FFF2-40B4-BE49-F238E27FC236}">
                <a16:creationId xmlns:a16="http://schemas.microsoft.com/office/drawing/2014/main" id="{ACDB196E-4432-EFBF-E2BA-1454B2044CD2}"/>
              </a:ext>
            </a:extLst>
          </p:cNvPr>
          <p:cNvGraphicFramePr>
            <a:graphicFrameLocks noGrp="1"/>
          </p:cNvGraphicFramePr>
          <p:nvPr>
            <p:extLst>
              <p:ext uri="{D42A27DB-BD31-4B8C-83A1-F6EECF244321}">
                <p14:modId xmlns:p14="http://schemas.microsoft.com/office/powerpoint/2010/main" val="3419289555"/>
              </p:ext>
            </p:extLst>
          </p:nvPr>
        </p:nvGraphicFramePr>
        <p:xfrm>
          <a:off x="3720469" y="2338290"/>
          <a:ext cx="5129296" cy="2758942"/>
        </p:xfrm>
        <a:graphic>
          <a:graphicData uri="http://schemas.openxmlformats.org/drawingml/2006/table">
            <a:tbl>
              <a:tblPr firstRow="1" firstCol="1" bandRow="1"/>
              <a:tblGrid>
                <a:gridCol w="2200829">
                  <a:extLst>
                    <a:ext uri="{9D8B030D-6E8A-4147-A177-3AD203B41FA5}">
                      <a16:colId xmlns:a16="http://schemas.microsoft.com/office/drawing/2014/main" val="3672245901"/>
                    </a:ext>
                  </a:extLst>
                </a:gridCol>
                <a:gridCol w="1469720">
                  <a:extLst>
                    <a:ext uri="{9D8B030D-6E8A-4147-A177-3AD203B41FA5}">
                      <a16:colId xmlns:a16="http://schemas.microsoft.com/office/drawing/2014/main" val="16313713"/>
                    </a:ext>
                  </a:extLst>
                </a:gridCol>
                <a:gridCol w="1458747">
                  <a:extLst>
                    <a:ext uri="{9D8B030D-6E8A-4147-A177-3AD203B41FA5}">
                      <a16:colId xmlns:a16="http://schemas.microsoft.com/office/drawing/2014/main" val="1733698102"/>
                    </a:ext>
                  </a:extLst>
                </a:gridCol>
              </a:tblGrid>
              <a:tr h="110867">
                <a:tc>
                  <a:txBody>
                    <a:bodyPr/>
                    <a:lstStyle/>
                    <a:p>
                      <a:pPr algn="ctr">
                        <a:lnSpc>
                          <a:spcPct val="100000"/>
                        </a:lnSpc>
                        <a:spcAft>
                          <a:spcPts val="0"/>
                        </a:spcAft>
                      </a:pPr>
                      <a:r>
                        <a:rPr lang="en-GB"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Well-Being Dimension</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gridSpan="2">
                  <a:txBody>
                    <a:bodyPr/>
                    <a:lstStyle/>
                    <a:p>
                      <a:pPr algn="ctr">
                        <a:lnSpc>
                          <a:spcPct val="100000"/>
                        </a:lnSpc>
                        <a:spcAft>
                          <a:spcPts val="0"/>
                        </a:spcAft>
                      </a:pPr>
                      <a:r>
                        <a:rPr lang="en-GB" sz="1800" b="1"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Theme</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hMerge="1">
                  <a:txBody>
                    <a:bodyPr/>
                    <a:lstStyle/>
                    <a:p>
                      <a:endParaRPr lang="en-IE"/>
                    </a:p>
                  </a:txBody>
                  <a:tcPr/>
                </a:tc>
                <a:extLst>
                  <a:ext uri="{0D108BD9-81ED-4DB2-BD59-A6C34878D82A}">
                    <a16:rowId xmlns:a16="http://schemas.microsoft.com/office/drawing/2014/main" val="1886448763"/>
                  </a:ext>
                </a:extLst>
              </a:tr>
              <a:tr h="1911323">
                <a:tc>
                  <a:txBody>
                    <a:bodyPr/>
                    <a:lstStyle/>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Current Well-Being</a:t>
                      </a: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(“Here and Now”)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8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 </a:t>
                      </a:r>
                      <a:endParaRPr lang="en-IE" sz="18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Subjective Well-Being</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Consumption &amp; Income</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Nutrition</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Health</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Labour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Education</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Leisure</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txBody>
                  <a:tcPr marL="7871" marR="7871" marT="78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Housing </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Physical Safety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Land and Ecosystems</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Water</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Air Quality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Trust</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Institutions</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solidFill>
                            <a:srgbClr val="000000"/>
                          </a:solidFill>
                          <a:effectLst/>
                          <a:latin typeface="Lato" panose="020F0502020204030203" pitchFamily="34" charset="0"/>
                          <a:ea typeface="Calibri" panose="020F0502020204030204" pitchFamily="34" charset="0"/>
                          <a:cs typeface="Times New Roman" panose="02020603050405020304" pitchFamily="18" charset="0"/>
                        </a:rPr>
                        <a:t>Mobility</a:t>
                      </a:r>
                      <a:endParaRPr lang="en-IE" sz="1600" dirty="0">
                        <a:effectLst/>
                        <a:latin typeface="Lato" panose="020F0502020204030203"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169243205"/>
                  </a:ext>
                </a:extLst>
              </a:tr>
            </a:tbl>
          </a:graphicData>
        </a:graphic>
      </p:graphicFrame>
    </p:spTree>
    <p:extLst>
      <p:ext uri="{BB962C8B-B14F-4D97-AF65-F5344CB8AC3E}">
        <p14:creationId xmlns:p14="http://schemas.microsoft.com/office/powerpoint/2010/main" val="402413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94235" y="200573"/>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45954" y="240280"/>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Future Well-Being/SD in the CES Framework</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0" y="1568292"/>
            <a:ext cx="3745155" cy="3087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50000"/>
              </a:lnSpc>
              <a:buNone/>
            </a:pPr>
            <a:endParaRPr lang="en-IE" sz="1400" b="1" dirty="0">
              <a:solidFill>
                <a:schemeClr val="tx1"/>
              </a:solidFill>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4" name="Google Shape;55;p13">
            <a:extLst>
              <a:ext uri="{FF2B5EF4-FFF2-40B4-BE49-F238E27FC236}">
                <a16:creationId xmlns:a16="http://schemas.microsoft.com/office/drawing/2014/main" id="{C5C30411-823C-B7F4-31B0-E751EF6A4044}"/>
              </a:ext>
            </a:extLst>
          </p:cNvPr>
          <p:cNvSpPr txBox="1">
            <a:spLocks/>
          </p:cNvSpPr>
          <p:nvPr/>
        </p:nvSpPr>
        <p:spPr>
          <a:xfrm>
            <a:off x="-142321" y="963366"/>
            <a:ext cx="9038814" cy="39398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00000"/>
              </a:lnSpc>
              <a:spcAft>
                <a:spcPts val="600"/>
              </a:spcAft>
            </a:pPr>
            <a:endParaRPr lang="en-IE" sz="1600" b="1" dirty="0">
              <a:solidFill>
                <a:schemeClr val="tx1"/>
              </a:solidFill>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C12AD81C-F78E-1C17-7532-DB5AAA671561}"/>
              </a:ext>
            </a:extLst>
          </p:cNvPr>
          <p:cNvGraphicFramePr>
            <a:graphicFrameLocks noGrp="1"/>
          </p:cNvGraphicFramePr>
          <p:nvPr>
            <p:extLst>
              <p:ext uri="{D42A27DB-BD31-4B8C-83A1-F6EECF244321}">
                <p14:modId xmlns:p14="http://schemas.microsoft.com/office/powerpoint/2010/main" val="1680922778"/>
              </p:ext>
            </p:extLst>
          </p:nvPr>
        </p:nvGraphicFramePr>
        <p:xfrm>
          <a:off x="247507" y="1002517"/>
          <a:ext cx="8523025" cy="3826539"/>
        </p:xfrm>
        <a:graphic>
          <a:graphicData uri="http://schemas.openxmlformats.org/drawingml/2006/table">
            <a:tbl>
              <a:tblPr firstRow="1" firstCol="1" bandRow="1"/>
              <a:tblGrid>
                <a:gridCol w="2290059">
                  <a:extLst>
                    <a:ext uri="{9D8B030D-6E8A-4147-A177-3AD203B41FA5}">
                      <a16:colId xmlns:a16="http://schemas.microsoft.com/office/drawing/2014/main" val="1978715924"/>
                    </a:ext>
                  </a:extLst>
                </a:gridCol>
                <a:gridCol w="1919359">
                  <a:extLst>
                    <a:ext uri="{9D8B030D-6E8A-4147-A177-3AD203B41FA5}">
                      <a16:colId xmlns:a16="http://schemas.microsoft.com/office/drawing/2014/main" val="3379031319"/>
                    </a:ext>
                  </a:extLst>
                </a:gridCol>
                <a:gridCol w="4313607">
                  <a:extLst>
                    <a:ext uri="{9D8B030D-6E8A-4147-A177-3AD203B41FA5}">
                      <a16:colId xmlns:a16="http://schemas.microsoft.com/office/drawing/2014/main" val="144388247"/>
                    </a:ext>
                  </a:extLst>
                </a:gridCol>
              </a:tblGrid>
              <a:tr h="273673">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Well-Being Dimension</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Sub-Dimension</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ctr">
                        <a:lnSpc>
                          <a:spcPct val="100000"/>
                        </a:lnSpc>
                        <a:spcAft>
                          <a:spcPts val="0"/>
                        </a:spcAft>
                      </a:pPr>
                      <a:r>
                        <a:rPr lang="en-GB" sz="1600" b="1" dirty="0">
                          <a:solidFill>
                            <a:srgbClr val="000000"/>
                          </a:solidFill>
                          <a:effectLst/>
                          <a:latin typeface="Lato" panose="020F0502020204030203" pitchFamily="34" charset="0"/>
                          <a:ea typeface="Lato" panose="020F0502020204030203" pitchFamily="34" charset="0"/>
                          <a:cs typeface="Lato" panose="020F0502020204030203" pitchFamily="34" charset="0"/>
                        </a:rPr>
                        <a:t>Theme</a:t>
                      </a:r>
                      <a:endParaRPr lang="en-IE" sz="1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612441766"/>
                  </a:ext>
                </a:extLst>
              </a:tr>
              <a:tr h="898342">
                <a:tc rowSpan="4">
                  <a:txBody>
                    <a:bodyPr/>
                    <a:lstStyle/>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2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2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40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endParaRPr lang="en-IE" sz="14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1755" marR="71755" algn="ctr">
                        <a:lnSpc>
                          <a:spcPct val="100000"/>
                        </a:lnSpc>
                        <a:spcAft>
                          <a:spcPts val="0"/>
                        </a:spcAft>
                      </a:pPr>
                      <a:r>
                        <a:rPr lang="en-GB" sz="1800" dirty="0">
                          <a:solidFill>
                            <a:srgbClr val="000000"/>
                          </a:solidFill>
                          <a:effectLst/>
                          <a:latin typeface="Lato" panose="020F0502020204030203" pitchFamily="34" charset="0"/>
                          <a:ea typeface="Lato" panose="020F0502020204030203" pitchFamily="34" charset="0"/>
                          <a:cs typeface="Lato" panose="020F0502020204030203" pitchFamily="34" charset="0"/>
                        </a:rPr>
                        <a:t>Future Well-being (“Later”)</a:t>
                      </a:r>
                      <a:endParaRPr lang="en-IE"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Economic/Physical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Physical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Knowledge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Financial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Economic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440616944"/>
                  </a:ext>
                </a:extLst>
              </a:tr>
              <a:tr h="1230635">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Natural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Energy Resources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Mineral Resources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0" dirty="0">
                          <a:solidFill>
                            <a:schemeClr val="tx1"/>
                          </a:solidFill>
                          <a:effectLst/>
                          <a:latin typeface="Lato" panose="020F0502020204030203" pitchFamily="34" charset="0"/>
                          <a:ea typeface="Lato" panose="020F0502020204030203" pitchFamily="34" charset="0"/>
                          <a:cs typeface="Lato" panose="020F0502020204030203" pitchFamily="34" charset="0"/>
                        </a:rPr>
                        <a:t>Land and Ecosystems</a:t>
                      </a:r>
                      <a:endParaRPr lang="en-IE" sz="12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Water</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Air Quality</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Climate</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Natural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54609034"/>
                  </a:ext>
                </a:extLst>
              </a:tr>
              <a:tr h="679301">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Human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Labour</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Education</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Health</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Human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135483739"/>
                  </a:ext>
                </a:extLst>
              </a:tr>
              <a:tr h="642844">
                <a:tc vMerge="1">
                  <a:txBody>
                    <a:bodyPr/>
                    <a:lstStyle/>
                    <a:p>
                      <a:endParaRPr lang="en-IE"/>
                    </a:p>
                  </a:txBody>
                  <a:tcPr/>
                </a:tc>
                <a:tc>
                  <a:txBody>
                    <a:bodyPr/>
                    <a:lstStyle/>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 </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nSpc>
                          <a:spcPct val="100000"/>
                        </a:lnSpc>
                        <a:spcAft>
                          <a:spcPts val="0"/>
                        </a:spcAft>
                      </a:pPr>
                      <a:r>
                        <a:rPr lang="en-GB" sz="1400" b="0" dirty="0">
                          <a:solidFill>
                            <a:schemeClr val="tx1"/>
                          </a:solidFill>
                          <a:effectLst/>
                          <a:latin typeface="Lato" panose="020F0502020204030203" pitchFamily="34" charset="0"/>
                          <a:ea typeface="Lato" panose="020F0502020204030203" pitchFamily="34" charset="0"/>
                          <a:cs typeface="Lato" panose="020F0502020204030203" pitchFamily="34" charset="0"/>
                        </a:rPr>
                        <a:t>Social Capital</a:t>
                      </a:r>
                      <a:endParaRPr lang="en-IE" sz="14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tc>
                  <a:txBody>
                    <a:bodyPr/>
                    <a:lstStyle/>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Trust</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dirty="0">
                          <a:solidFill>
                            <a:schemeClr val="tx1"/>
                          </a:solidFill>
                          <a:effectLst/>
                          <a:latin typeface="Lato" panose="020F0502020204030203" pitchFamily="34" charset="0"/>
                          <a:ea typeface="Lato" panose="020F0502020204030203" pitchFamily="34" charset="0"/>
                          <a:cs typeface="Lato" panose="020F0502020204030203" pitchFamily="34" charset="0"/>
                        </a:rPr>
                        <a:t>Institutions</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71755" marR="71755" algn="just">
                        <a:lnSpc>
                          <a:spcPct val="100000"/>
                        </a:lnSpc>
                        <a:spcAft>
                          <a:spcPts val="0"/>
                        </a:spcAft>
                      </a:pPr>
                      <a:r>
                        <a:rPr lang="en-GB" sz="1200" b="1" i="1" dirty="0">
                          <a:solidFill>
                            <a:schemeClr val="tx1"/>
                          </a:solidFill>
                          <a:effectLst/>
                          <a:latin typeface="Lato" panose="020F0502020204030203" pitchFamily="34" charset="0"/>
                          <a:ea typeface="Lato" panose="020F0502020204030203" pitchFamily="34" charset="0"/>
                          <a:cs typeface="Lato" panose="020F0502020204030203" pitchFamily="34" charset="0"/>
                        </a:rPr>
                        <a:t>Monetary – Social Capital</a:t>
                      </a:r>
                      <a:endParaRPr lang="en-IE" sz="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580654834"/>
                  </a:ext>
                </a:extLst>
              </a:tr>
            </a:tbl>
          </a:graphicData>
        </a:graphic>
      </p:graphicFrame>
    </p:spTree>
    <p:extLst>
      <p:ext uri="{BB962C8B-B14F-4D97-AF65-F5344CB8AC3E}">
        <p14:creationId xmlns:p14="http://schemas.microsoft.com/office/powerpoint/2010/main" val="99974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C26B6C-DF3A-F846-B0CA-883F64759AD5}"/>
              </a:ext>
            </a:extLst>
          </p:cNvPr>
          <p:cNvPicPr>
            <a:picLocks noChangeAspect="1"/>
          </p:cNvPicPr>
          <p:nvPr/>
        </p:nvPicPr>
        <p:blipFill>
          <a:blip r:embed="rId3"/>
          <a:stretch>
            <a:fillRect/>
          </a:stretch>
        </p:blipFill>
        <p:spPr>
          <a:xfrm>
            <a:off x="-43826" y="0"/>
            <a:ext cx="9187826" cy="5151582"/>
          </a:xfrm>
          <a:prstGeom prst="rect">
            <a:avLst/>
          </a:prstGeom>
        </p:spPr>
      </p:pic>
      <p:sp>
        <p:nvSpPr>
          <p:cNvPr id="63" name="Google Shape;63;p14"/>
          <p:cNvSpPr txBox="1">
            <a:spLocks noGrp="1"/>
          </p:cNvSpPr>
          <p:nvPr>
            <p:ph type="subTitle" idx="4294967295"/>
          </p:nvPr>
        </p:nvSpPr>
        <p:spPr>
          <a:xfrm>
            <a:off x="7472165" y="380123"/>
            <a:ext cx="1377600" cy="360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200" dirty="0">
              <a:solidFill>
                <a:srgbClr val="FFFFFF"/>
              </a:solidFill>
            </a:endParaRPr>
          </a:p>
          <a:p>
            <a:pPr marL="0" lvl="0" indent="0" algn="l" rtl="0">
              <a:spcBef>
                <a:spcPts val="1600"/>
              </a:spcBef>
              <a:spcAft>
                <a:spcPts val="1600"/>
              </a:spcAft>
              <a:buNone/>
            </a:pPr>
            <a:endParaRPr sz="1200" dirty="0">
              <a:solidFill>
                <a:srgbClr val="FFFFFF"/>
              </a:solidFill>
            </a:endParaRPr>
          </a:p>
        </p:txBody>
      </p:sp>
      <p:pic>
        <p:nvPicPr>
          <p:cNvPr id="3" name="Picture 2" descr="The Western Development Commission logo">
            <a:extLst>
              <a:ext uri="{FF2B5EF4-FFF2-40B4-BE49-F238E27FC236}">
                <a16:creationId xmlns:a16="http://schemas.microsoft.com/office/drawing/2014/main" id="{9A5F924A-7254-C641-A667-97587EEA920D}"/>
              </a:ext>
            </a:extLst>
          </p:cNvPr>
          <p:cNvPicPr>
            <a:picLocks noChangeAspect="1"/>
          </p:cNvPicPr>
          <p:nvPr/>
        </p:nvPicPr>
        <p:blipFill>
          <a:blip r:embed="rId4"/>
          <a:stretch>
            <a:fillRect/>
          </a:stretch>
        </p:blipFill>
        <p:spPr>
          <a:xfrm>
            <a:off x="267141" y="50821"/>
            <a:ext cx="1914894" cy="720000"/>
          </a:xfrm>
          <a:prstGeom prst="rect">
            <a:avLst/>
          </a:prstGeom>
        </p:spPr>
      </p:pic>
      <p:sp>
        <p:nvSpPr>
          <p:cNvPr id="7" name="Google Shape;54;p13">
            <a:extLst>
              <a:ext uri="{FF2B5EF4-FFF2-40B4-BE49-F238E27FC236}">
                <a16:creationId xmlns:a16="http://schemas.microsoft.com/office/drawing/2014/main" id="{ED2297E2-21E2-4C4B-8083-F8BAA8452D97}"/>
              </a:ext>
            </a:extLst>
          </p:cNvPr>
          <p:cNvSpPr txBox="1">
            <a:spLocks/>
          </p:cNvSpPr>
          <p:nvPr/>
        </p:nvSpPr>
        <p:spPr>
          <a:xfrm>
            <a:off x="2406343" y="46557"/>
            <a:ext cx="6549034" cy="5832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sz="2400" b="1" dirty="0">
                <a:solidFill>
                  <a:schemeClr val="tx1"/>
                </a:solidFill>
                <a:latin typeface="Lato"/>
                <a:ea typeface="Lato"/>
                <a:cs typeface="Lato"/>
                <a:sym typeface="Lato"/>
              </a:rPr>
              <a:t>Dept. of Finance Review re: Sustainability</a:t>
            </a:r>
          </a:p>
        </p:txBody>
      </p:sp>
      <p:sp>
        <p:nvSpPr>
          <p:cNvPr id="8" name="Google Shape;55;p13">
            <a:extLst>
              <a:ext uri="{FF2B5EF4-FFF2-40B4-BE49-F238E27FC236}">
                <a16:creationId xmlns:a16="http://schemas.microsoft.com/office/drawing/2014/main" id="{EDEE444E-291E-6C42-81B3-6F549D5C2D47}"/>
              </a:ext>
            </a:extLst>
          </p:cNvPr>
          <p:cNvSpPr txBox="1">
            <a:spLocks/>
          </p:cNvSpPr>
          <p:nvPr/>
        </p:nvSpPr>
        <p:spPr>
          <a:xfrm>
            <a:off x="373468" y="1219228"/>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lang="en-IE" sz="1800" i="1" dirty="0">
              <a:latin typeface="Lato" panose="020B0604020202020204" charset="0"/>
              <a:ea typeface="Lato" panose="020B0604020202020204" charset="0"/>
              <a:cs typeface="Lato" panose="020B0604020202020204" charset="0"/>
            </a:endParaRPr>
          </a:p>
        </p:txBody>
      </p:sp>
      <p:sp>
        <p:nvSpPr>
          <p:cNvPr id="5" name="Google Shape;55;p13">
            <a:extLst>
              <a:ext uri="{FF2B5EF4-FFF2-40B4-BE49-F238E27FC236}">
                <a16:creationId xmlns:a16="http://schemas.microsoft.com/office/drawing/2014/main" id="{EB10DD3E-F33F-4D82-8C3E-BB5261F15E06}"/>
              </a:ext>
            </a:extLst>
          </p:cNvPr>
          <p:cNvSpPr txBox="1">
            <a:spLocks/>
          </p:cNvSpPr>
          <p:nvPr/>
        </p:nvSpPr>
        <p:spPr>
          <a:xfrm>
            <a:off x="5030700" y="1238489"/>
            <a:ext cx="4065750" cy="23602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buClr>
                <a:schemeClr val="dk1"/>
              </a:buClr>
              <a:buSzPts val="1100"/>
              <a:buNone/>
            </a:pPr>
            <a:endParaRPr lang="en-GB" sz="1800" b="1" dirty="0">
              <a:latin typeface="Lato" panose="020B0604020202020204" charset="0"/>
              <a:ea typeface="Lato" panose="020B0604020202020204" charset="0"/>
              <a:cs typeface="Lato" panose="020B0604020202020204" charset="0"/>
            </a:endParaRPr>
          </a:p>
        </p:txBody>
      </p:sp>
      <p:sp>
        <p:nvSpPr>
          <p:cNvPr id="13" name="Google Shape;55;p13">
            <a:extLst>
              <a:ext uri="{FF2B5EF4-FFF2-40B4-BE49-F238E27FC236}">
                <a16:creationId xmlns:a16="http://schemas.microsoft.com/office/drawing/2014/main" id="{171FE2F3-A61B-4904-9F56-0ABCC9CE4315}"/>
              </a:ext>
            </a:extLst>
          </p:cNvPr>
          <p:cNvSpPr txBox="1">
            <a:spLocks/>
          </p:cNvSpPr>
          <p:nvPr/>
        </p:nvSpPr>
        <p:spPr>
          <a:xfrm>
            <a:off x="0" y="629800"/>
            <a:ext cx="5163015" cy="424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nSpc>
                <a:spcPct val="150000"/>
              </a:lnSpc>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050"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b="1" dirty="0">
              <a:latin typeface="Lato" panose="020B0604020202020204" charset="0"/>
              <a:ea typeface="Lato" panose="020B0604020202020204" charset="0"/>
              <a:cs typeface="Lato" panose="020B0604020202020204" charset="0"/>
            </a:endParaRPr>
          </a:p>
          <a:p>
            <a:pPr marL="114300" indent="0">
              <a:lnSpc>
                <a:spcPct val="150000"/>
              </a:lnSpc>
              <a:buNone/>
            </a:pPr>
            <a:endParaRPr lang="en-IE" sz="1400" dirty="0">
              <a:latin typeface="Lato" panose="020B0604020202020204" charset="0"/>
              <a:ea typeface="Lato" panose="020B0604020202020204" charset="0"/>
              <a:cs typeface="Lato" panose="020B0604020202020204" charset="0"/>
            </a:endParaRPr>
          </a:p>
          <a:p>
            <a:pPr>
              <a:lnSpc>
                <a:spcPct val="100000"/>
              </a:lnSpc>
            </a:pPr>
            <a:endParaRPr lang="en-IE" sz="1400" dirty="0">
              <a:latin typeface="Lato" panose="020B0604020202020204" charset="0"/>
              <a:ea typeface="Lato" panose="020B0604020202020204" charset="0"/>
              <a:cs typeface="Lato" panose="020B0604020202020204" charset="0"/>
            </a:endParaRPr>
          </a:p>
          <a:p>
            <a:pPr marL="114300" indent="0">
              <a:buNone/>
            </a:pPr>
            <a:endParaRPr lang="en-IE" sz="3400" dirty="0">
              <a:latin typeface="Corbel" panose="020B0503020204020204" pitchFamily="34" charset="0"/>
              <a:ea typeface="Cambria" panose="02040503050406030204" pitchFamily="18" charset="0"/>
            </a:endParaRPr>
          </a:p>
        </p:txBody>
      </p:sp>
      <p:sp>
        <p:nvSpPr>
          <p:cNvPr id="18" name="Google Shape;55;p13">
            <a:extLst>
              <a:ext uri="{FF2B5EF4-FFF2-40B4-BE49-F238E27FC236}">
                <a16:creationId xmlns:a16="http://schemas.microsoft.com/office/drawing/2014/main" id="{0C646270-07E7-43E5-9B94-B7A7A7BA6F44}"/>
              </a:ext>
            </a:extLst>
          </p:cNvPr>
          <p:cNvSpPr txBox="1">
            <a:spLocks/>
          </p:cNvSpPr>
          <p:nvPr/>
        </p:nvSpPr>
        <p:spPr>
          <a:xfrm>
            <a:off x="0" y="782436"/>
            <a:ext cx="9144000" cy="4310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00000"/>
              </a:lnSpc>
              <a:buClr>
                <a:srgbClr val="000000"/>
              </a:buClr>
              <a:buSzTx/>
              <a:defRPr/>
            </a:pPr>
            <a:r>
              <a:rPr lang="en-GB" b="1" dirty="0">
                <a:solidFill>
                  <a:srgbClr val="000000"/>
                </a:solidFill>
                <a:latin typeface="Lato" panose="020B0604020202020204" charset="0"/>
                <a:ea typeface="Lato" panose="020B0604020202020204" charset="0"/>
                <a:cs typeface="Lato" panose="020B0604020202020204" charset="0"/>
              </a:rPr>
              <a:t>Acknowledges lack of clarity + initial focus on Current Well-Being</a:t>
            </a:r>
          </a:p>
          <a:p>
            <a:pPr marL="742950" lvl="1" indent="-285750">
              <a:lnSpc>
                <a:spcPct val="100000"/>
              </a:lnSpc>
              <a:spcBef>
                <a:spcPts val="0"/>
              </a:spcBef>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Recommendations: tag a subset of original indicators as “sustainability” + have clearer messaging.</a:t>
            </a:r>
          </a:p>
          <a:p>
            <a:pPr marL="0" indent="0">
              <a:lnSpc>
                <a:spcPct val="100000"/>
              </a:lnSpc>
              <a:buClr>
                <a:srgbClr val="000000"/>
              </a:buClr>
              <a:buSzTx/>
              <a:buNone/>
              <a:defRPr/>
            </a:pPr>
            <a:endParaRPr lang="en-GB" sz="1100" b="1" dirty="0">
              <a:solidFill>
                <a:srgbClr val="000000"/>
              </a:solidFill>
              <a:latin typeface="Lato" panose="020B0604020202020204" charset="0"/>
              <a:ea typeface="Lato" panose="020B0604020202020204" charset="0"/>
              <a:cs typeface="Lato" panose="020B0604020202020204" charset="0"/>
            </a:endParaRPr>
          </a:p>
          <a:p>
            <a:pPr marL="0" indent="0">
              <a:lnSpc>
                <a:spcPct val="100000"/>
              </a:lnSpc>
              <a:buClr>
                <a:srgbClr val="000000"/>
              </a:buClr>
              <a:buSzTx/>
              <a:buNone/>
              <a:defRPr/>
            </a:pPr>
            <a:r>
              <a:rPr lang="en-GB" b="1" dirty="0">
                <a:solidFill>
                  <a:srgbClr val="000000"/>
                </a:solidFill>
                <a:latin typeface="Lato" panose="020B0604020202020204" charset="0"/>
                <a:ea typeface="Lato" panose="020B0604020202020204" charset="0"/>
                <a:cs typeface="Lato" panose="020B0604020202020204" charset="0"/>
              </a:rPr>
              <a:t>     1) Are the original indicators best for Sustainability monitoring?</a:t>
            </a:r>
          </a:p>
          <a:p>
            <a:pPr marL="742950" lvl="1" indent="-285750">
              <a:lnSpc>
                <a:spcPct val="100000"/>
              </a:lnSpc>
              <a:spcBef>
                <a:spcPts val="0"/>
              </a:spcBef>
              <a:buClr>
                <a:srgbClr val="000000"/>
              </a:buClr>
              <a:buSzTx/>
              <a:defRPr/>
            </a:pPr>
            <a:endParaRPr lang="en-GB" sz="600"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dirty="0">
                <a:solidFill>
                  <a:srgbClr val="000000"/>
                </a:solidFill>
                <a:latin typeface="Lato" panose="020B0604020202020204" charset="0"/>
                <a:ea typeface="Lato" panose="020B0604020202020204" charset="0"/>
                <a:cs typeface="Lato" panose="020B0604020202020204" charset="0"/>
              </a:rPr>
              <a:t>Distinct lack of “Natural Capital” coverage no equivalent to CES “Natural Capital” themes of “mineral resources” “energy resources” or “land &amp; ecosystems”.</a:t>
            </a:r>
          </a:p>
          <a:p>
            <a:pPr marL="742950" lvl="1" indent="-285750">
              <a:lnSpc>
                <a:spcPct val="100000"/>
              </a:lnSpc>
              <a:spcBef>
                <a:spcPts val="0"/>
              </a:spcBef>
              <a:buClr>
                <a:srgbClr val="000000"/>
              </a:buClr>
              <a:buSzTx/>
              <a:defRPr/>
            </a:pPr>
            <a:endParaRPr lang="en-GB" sz="1050" dirty="0">
              <a:solidFill>
                <a:srgbClr val="000000"/>
              </a:solidFill>
              <a:latin typeface="Lato" panose="020B0604020202020204" charset="0"/>
              <a:ea typeface="Lato" panose="020B0604020202020204" charset="0"/>
              <a:cs typeface="Lato" panose="020B0604020202020204" charset="0"/>
            </a:endParaRPr>
          </a:p>
          <a:p>
            <a:pPr marL="0" indent="0">
              <a:lnSpc>
                <a:spcPct val="100000"/>
              </a:lnSpc>
              <a:buClr>
                <a:srgbClr val="000000"/>
              </a:buClr>
              <a:buSzTx/>
              <a:buNone/>
              <a:defRPr/>
            </a:pPr>
            <a:r>
              <a:rPr lang="en-GB" b="1" dirty="0">
                <a:solidFill>
                  <a:srgbClr val="000000"/>
                </a:solidFill>
                <a:latin typeface="Lato" panose="020B0604020202020204" charset="0"/>
                <a:ea typeface="Lato" panose="020B0604020202020204" charset="0"/>
                <a:cs typeface="Lato" panose="020B0604020202020204" charset="0"/>
              </a:rPr>
              <a:t>    </a:t>
            </a:r>
            <a:r>
              <a:rPr lang="en-GB" b="1" dirty="0">
                <a:solidFill>
                  <a:srgbClr val="000000"/>
                </a:solidFill>
                <a:effectLst/>
                <a:latin typeface="Lato" panose="020B0604020202020204" charset="0"/>
                <a:ea typeface="Lato" panose="020B0604020202020204" charset="0"/>
                <a:cs typeface="Lato" panose="020B0604020202020204" charset="0"/>
              </a:rPr>
              <a:t>2) Meshing Current and Future Well-Being seems to be leading to confusion. </a:t>
            </a: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dashboard paints a generally positive picture</a:t>
            </a:r>
            <a:r>
              <a:rPr lang="en-GB" sz="1600" dirty="0">
                <a:solidFill>
                  <a:srgbClr val="000000"/>
                </a:solidFill>
                <a:latin typeface="Lato" panose="020B0604020202020204" charset="0"/>
                <a:ea typeface="Lato" panose="020B0604020202020204" charset="0"/>
                <a:cs typeface="Lato" panose="020B0604020202020204" charset="0"/>
              </a:rPr>
              <a:t>”…</a:t>
            </a:r>
            <a:endParaRPr lang="en-GB" sz="1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while the dashboard provides a positive picture…specific areas...suggest sustained issues over the medium-term across quality of life, sustainability and equality”. </a:t>
            </a:r>
          </a:p>
          <a:p>
            <a:pPr marL="742950" lvl="1" indent="-285750">
              <a:lnSpc>
                <a:spcPct val="100000"/>
              </a:lnSpc>
              <a:spcBef>
                <a:spcPts val="0"/>
              </a:spcBef>
              <a:buClr>
                <a:srgbClr val="000000"/>
              </a:buClr>
              <a:buSzTx/>
              <a:defRPr/>
            </a:pPr>
            <a:endParaRPr lang="en-GB" sz="4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dashboard provides a positive picture of the country’s medium-term progress”. </a:t>
            </a:r>
          </a:p>
          <a:p>
            <a:pPr marL="742950" lvl="1" indent="-285750">
              <a:lnSpc>
                <a:spcPct val="100000"/>
              </a:lnSpc>
              <a:spcBef>
                <a:spcPts val="0"/>
              </a:spcBef>
              <a:buClr>
                <a:srgbClr val="000000"/>
              </a:buClr>
              <a:buSzTx/>
              <a:defRPr/>
            </a:pPr>
            <a:endParaRPr lang="en-GB" sz="400" i="1" dirty="0">
              <a:solidFill>
                <a:srgbClr val="000000"/>
              </a:solidFill>
              <a:latin typeface="Lato" panose="020B0604020202020204" charset="0"/>
              <a:ea typeface="Lato" panose="020B0604020202020204" charset="0"/>
              <a:cs typeface="Lato" panose="020B0604020202020204" charset="0"/>
            </a:endParaRPr>
          </a:p>
          <a:p>
            <a:pPr marL="742950" lvl="1" indent="-285750">
              <a:lnSpc>
                <a:spcPct val="100000"/>
              </a:lnSpc>
              <a:spcBef>
                <a:spcPts val="0"/>
              </a:spcBef>
              <a:buClr>
                <a:srgbClr val="000000"/>
              </a:buClr>
              <a:buSzTx/>
              <a:defRPr/>
            </a:pPr>
            <a:r>
              <a:rPr lang="en-GB" sz="1600" i="1" dirty="0">
                <a:solidFill>
                  <a:srgbClr val="000000"/>
                </a:solidFill>
                <a:latin typeface="Lato" panose="020B0604020202020204" charset="0"/>
                <a:ea typeface="Lato" panose="020B0604020202020204" charset="0"/>
                <a:cs typeface="Lato" panose="020B0604020202020204" charset="0"/>
              </a:rPr>
              <a:t>“the issue of the environment, climate and biodiversity has been highlighted as an area of significant and persistent concern….a sustained and increasingly urgent concern.” </a:t>
            </a:r>
          </a:p>
          <a:p>
            <a:pPr marL="742950" lvl="1" indent="-285750">
              <a:lnSpc>
                <a:spcPct val="100000"/>
              </a:lnSpc>
              <a:spcBef>
                <a:spcPts val="0"/>
              </a:spcBef>
              <a:buClr>
                <a:srgbClr val="000000"/>
              </a:buClr>
              <a:buSzTx/>
              <a:defRPr/>
            </a:pPr>
            <a:endParaRPr lang="en-GB" sz="600" i="1" dirty="0">
              <a:solidFill>
                <a:srgbClr val="000000"/>
              </a:solidFill>
              <a:latin typeface="Lato" panose="020B0604020202020204" charset="0"/>
              <a:ea typeface="Lato" panose="020B0604020202020204" charset="0"/>
              <a:cs typeface="Lato" panose="020B0604020202020204" charset="0"/>
            </a:endParaRPr>
          </a:p>
          <a:p>
            <a:pPr marL="285750" indent="-285750">
              <a:lnSpc>
                <a:spcPct val="150000"/>
              </a:lnSpc>
              <a:buClr>
                <a:srgbClr val="000000"/>
              </a:buClr>
              <a:buSzTx/>
              <a:defRPr/>
            </a:pPr>
            <a:endParaRPr kumimoji="0" lang="en-IE" sz="1400" b="0" i="0" u="none" strike="noStrike" kern="0" cap="none" spc="0" normalizeH="0" baseline="0" noProof="0" dirty="0">
              <a:ln>
                <a:noFill/>
              </a:ln>
              <a:solidFill>
                <a:schemeClr val="tx1"/>
              </a:solidFill>
              <a:effectLst/>
              <a:uLnTx/>
              <a:uFillTx/>
              <a:latin typeface="Lato" panose="020B0604020202020204" charset="0"/>
              <a:ea typeface="Lato" panose="020B0604020202020204" charset="0"/>
              <a:cs typeface="Lato" panose="020B0604020202020204" charset="0"/>
              <a:sym typeface="Arial"/>
            </a:endParaRPr>
          </a:p>
        </p:txBody>
      </p:sp>
    </p:spTree>
    <p:extLst>
      <p:ext uri="{BB962C8B-B14F-4D97-AF65-F5344CB8AC3E}">
        <p14:creationId xmlns:p14="http://schemas.microsoft.com/office/powerpoint/2010/main" val="10406315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d197bf-d8c6-4ab3-8d25-84da46b03aa5" xsi:nil="true"/>
    <lcf76f155ced4ddcb4097134ff3c332f xmlns="cf0134d9-93b4-4360-a6a2-696b7e73f72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7F3B5956A9F14CAEC602D9A8E2D9D3" ma:contentTypeVersion="15" ma:contentTypeDescription="Create a new document." ma:contentTypeScope="" ma:versionID="cfc1ae60cf78941c814515baee0507d3">
  <xsd:schema xmlns:xsd="http://www.w3.org/2001/XMLSchema" xmlns:xs="http://www.w3.org/2001/XMLSchema" xmlns:p="http://schemas.microsoft.com/office/2006/metadata/properties" xmlns:ns2="cf0134d9-93b4-4360-a6a2-696b7e73f724" xmlns:ns3="43d197bf-d8c6-4ab3-8d25-84da46b03aa5" targetNamespace="http://schemas.microsoft.com/office/2006/metadata/properties" ma:root="true" ma:fieldsID="4fbe8f627c9d97bba0d6423ecc016071" ns2:_="" ns3:_="">
    <xsd:import namespace="cf0134d9-93b4-4360-a6a2-696b7e73f724"/>
    <xsd:import namespace="43d197bf-d8c6-4ab3-8d25-84da46b03a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134d9-93b4-4360-a6a2-696b7e73f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01252ea-2df4-48dc-920d-a9b2ef3bab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d197bf-d8c6-4ab3-8d25-84da46b03a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fb43c3a-db59-4cc2-8a15-71aa5017ce1e}" ma:internalName="TaxCatchAll" ma:showField="CatchAllData" ma:web="43d197bf-d8c6-4ab3-8d25-84da46b03a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1F648-D698-47F5-9BD5-5858B9939F50}">
  <ds:schemaRefs>
    <ds:schemaRef ds:uri="http://schemas.microsoft.com/sharepoint/v3/contenttype/forms"/>
  </ds:schemaRefs>
</ds:datastoreItem>
</file>

<file path=customXml/itemProps2.xml><?xml version="1.0" encoding="utf-8"?>
<ds:datastoreItem xmlns:ds="http://schemas.openxmlformats.org/officeDocument/2006/customXml" ds:itemID="{3B378757-4991-4FB7-AE5B-EF9ABD719383}">
  <ds:schemaRefs>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43d197bf-d8c6-4ab3-8d25-84da46b03aa5"/>
    <ds:schemaRef ds:uri="cf0134d9-93b4-4360-a6a2-696b7e73f724"/>
  </ds:schemaRefs>
</ds:datastoreItem>
</file>

<file path=customXml/itemProps3.xml><?xml version="1.0" encoding="utf-8"?>
<ds:datastoreItem xmlns:ds="http://schemas.openxmlformats.org/officeDocument/2006/customXml" ds:itemID="{83403C06-93A7-49C3-9492-F1431D07E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134d9-93b4-4360-a6a2-696b7e73f724"/>
    <ds:schemaRef ds:uri="43d197bf-d8c6-4ab3-8d25-84da46b03a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33270</TotalTime>
  <Words>2538</Words>
  <Application>Microsoft Office PowerPoint</Application>
  <PresentationFormat>On-screen Show (16:9)</PresentationFormat>
  <Paragraphs>649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Symbol</vt:lpstr>
      <vt:lpstr>Lato Light</vt:lpstr>
      <vt:lpstr>Calibri</vt:lpstr>
      <vt:lpstr>Arial</vt:lpstr>
      <vt:lpstr>Lato</vt:lpstr>
      <vt:lpstr>Corbel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See our policy outputs here: https://westerndevelopment.ie/policy/publications/  Follow our Insights Blog here:  https://westerndevelopment.ie/insights/  Sign up to the Policy Team’s Blog Mailing List here: https://mailchi.mp/b6a58ab3cf5a/insights-mailing-list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Luke McGrath</dc:creator>
  <cp:lastModifiedBy>Luke McGrath</cp:lastModifiedBy>
  <cp:revision>35</cp:revision>
  <dcterms:modified xsi:type="dcterms:W3CDTF">2023-02-07T11:20:48Z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0x010100BC7F3B5956A9F14CAEC602D9A8E2D9D3</vt:lpwstr>
  </property>
  <property fmtid="{D5CDD505-2E9C-101B-9397-08002B2CF9AE}" pid="3" name="MediaServiceImageTags">
    <vt:lpwstr/>
  </property>
</Properties>
</file>