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67" r:id="rId4"/>
    <p:sldId id="271" r:id="rId5"/>
    <p:sldId id="260" r:id="rId6"/>
    <p:sldId id="261" r:id="rId7"/>
    <p:sldId id="262" r:id="rId8"/>
    <p:sldId id="269" r:id="rId9"/>
    <p:sldId id="270" r:id="rId10"/>
    <p:sldId id="268" r:id="rId11"/>
    <p:sldId id="264" r:id="rId12"/>
    <p:sldId id="266" r:id="rId13"/>
    <p:sldId id="27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Lato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McGrath" initials="LM" lastIdx="1" clrIdx="0">
    <p:extLst>
      <p:ext uri="{19B8F6BF-5375-455C-9EA6-DF929625EA0E}">
        <p15:presenceInfo xmlns:p15="http://schemas.microsoft.com/office/powerpoint/2012/main" userId="S::lukemcgrath@wdc.ie::e420d0d0-e536-4334-991a-58d21af709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/>
    <p:restoredTop sz="94007" autoAdjust="0"/>
  </p:normalViewPr>
  <p:slideViewPr>
    <p:cSldViewPr snapToGrid="0">
      <p:cViewPr varScale="1">
        <p:scale>
          <a:sx n="89" d="100"/>
          <a:sy n="89" d="100"/>
        </p:scale>
        <p:origin x="1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>
                <a:solidFill>
                  <a:schemeClr val="tx1"/>
                </a:solidFill>
              </a:rPr>
              <a:t>Real Disposable</a:t>
            </a:r>
            <a:r>
              <a:rPr lang="en-IE" b="1" baseline="0" dirty="0">
                <a:solidFill>
                  <a:schemeClr val="tx1"/>
                </a:solidFill>
              </a:rPr>
              <a:t> income per capita 2000-2019</a:t>
            </a:r>
            <a:endParaRPr lang="en-IE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119177151772324"/>
          <c:y val="1.6159071114921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76154731869603"/>
          <c:y val="6.3099563214400398E-2"/>
          <c:w val="0.80719493463257308"/>
          <c:h val="0.64103510632357508"/>
        </c:manualLayout>
      </c:layout>
      <c:lineChart>
        <c:grouping val="standard"/>
        <c:varyColors val="0"/>
        <c:ser>
          <c:idx val="0"/>
          <c:order val="0"/>
          <c:tx>
            <c:strRef>
              <c:f>'CIA02.20210308T120348'!$CP$23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rgbClr val="004D44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'CIA02.20210308T120348'!$CP$24:$CP$43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C9-4387-AC05-BB6C397F632D}"/>
            </c:ext>
          </c:extLst>
        </c:ser>
        <c:ser>
          <c:idx val="1"/>
          <c:order val="1"/>
          <c:tx>
            <c:strRef>
              <c:f>'CIA02.20210308T120348'!$CQ$23</c:f>
              <c:strCache>
                <c:ptCount val="1"/>
                <c:pt idx="0">
                  <c:v>Leitrim</c:v>
                </c:pt>
              </c:strCache>
            </c:strRef>
          </c:tx>
          <c:spPr>
            <a:ln w="22225" cap="rnd">
              <a:solidFill>
                <a:srgbClr val="AE9161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'CIA02.20210308T120348'!$CQ$24:$CQ$43</c:f>
              <c:numCache>
                <c:formatCode>General</c:formatCode>
                <c:ptCount val="20"/>
                <c:pt idx="0">
                  <c:v>87.725832012678268</c:v>
                </c:pt>
                <c:pt idx="1">
                  <c:v>85.772272377353204</c:v>
                </c:pt>
                <c:pt idx="2">
                  <c:v>89.475782340043864</c:v>
                </c:pt>
                <c:pt idx="3">
                  <c:v>90.401560926485388</c:v>
                </c:pt>
                <c:pt idx="4">
                  <c:v>95.541325034412594</c:v>
                </c:pt>
                <c:pt idx="5">
                  <c:v>96.712512579671255</c:v>
                </c:pt>
                <c:pt idx="6">
                  <c:v>96.440042826552457</c:v>
                </c:pt>
                <c:pt idx="7">
                  <c:v>95.312341804191561</c:v>
                </c:pt>
                <c:pt idx="8">
                  <c:v>97.654788739149197</c:v>
                </c:pt>
                <c:pt idx="9">
                  <c:v>98.807126258714177</c:v>
                </c:pt>
                <c:pt idx="10">
                  <c:v>100.74948174134907</c:v>
                </c:pt>
                <c:pt idx="11">
                  <c:v>97.469508719936172</c:v>
                </c:pt>
                <c:pt idx="12">
                  <c:v>96.623045358766774</c:v>
                </c:pt>
                <c:pt idx="13">
                  <c:v>94.30835332849729</c:v>
                </c:pt>
                <c:pt idx="14">
                  <c:v>92.257993263018378</c:v>
                </c:pt>
                <c:pt idx="15">
                  <c:v>91.020647708477824</c:v>
                </c:pt>
                <c:pt idx="16">
                  <c:v>88.362756703896252</c:v>
                </c:pt>
                <c:pt idx="17">
                  <c:v>89.036835455340665</c:v>
                </c:pt>
                <c:pt idx="18">
                  <c:v>88.580159849553368</c:v>
                </c:pt>
                <c:pt idx="19">
                  <c:v>81.442337581597769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C9-4387-AC05-BB6C397F632D}"/>
            </c:ext>
          </c:extLst>
        </c:ser>
        <c:ser>
          <c:idx val="2"/>
          <c:order val="2"/>
          <c:tx>
            <c:strRef>
              <c:f>'CIA02.20210308T120348'!$CR$23</c:f>
              <c:strCache>
                <c:ptCount val="1"/>
                <c:pt idx="0">
                  <c:v>Sligo</c:v>
                </c:pt>
              </c:strCache>
            </c:strRef>
          </c:tx>
          <c:spPr>
            <a:ln w="22225" cap="rnd">
              <a:solidFill>
                <a:srgbClr val="D3D800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'CIA02.20210308T120348'!$CR$24:$CR$43</c:f>
              <c:numCache>
                <c:formatCode>General</c:formatCode>
                <c:ptCount val="20"/>
                <c:pt idx="0">
                  <c:v>88.763866877971466</c:v>
                </c:pt>
                <c:pt idx="1">
                  <c:v>88.417663937294421</c:v>
                </c:pt>
                <c:pt idx="2">
                  <c:v>92.684871437113813</c:v>
                </c:pt>
                <c:pt idx="3">
                  <c:v>93.617824773413901</c:v>
                </c:pt>
                <c:pt idx="4">
                  <c:v>95.295948291340011</c:v>
                </c:pt>
                <c:pt idx="5">
                  <c:v>94.107122889410732</c:v>
                </c:pt>
                <c:pt idx="6">
                  <c:v>92.84796573875802</c:v>
                </c:pt>
                <c:pt idx="7">
                  <c:v>92.973574972157536</c:v>
                </c:pt>
                <c:pt idx="8">
                  <c:v>91.880485348424529</c:v>
                </c:pt>
                <c:pt idx="9">
                  <c:v>93.699974180222043</c:v>
                </c:pt>
                <c:pt idx="10">
                  <c:v>94.089193642693886</c:v>
                </c:pt>
                <c:pt idx="11">
                  <c:v>95.320870853755821</c:v>
                </c:pt>
                <c:pt idx="12">
                  <c:v>96.157258511700121</c:v>
                </c:pt>
                <c:pt idx="13">
                  <c:v>95.017019139556965</c:v>
                </c:pt>
                <c:pt idx="14">
                  <c:v>93.108399138549885</c:v>
                </c:pt>
                <c:pt idx="15">
                  <c:v>92.429173558128355</c:v>
                </c:pt>
                <c:pt idx="16">
                  <c:v>89.47964383138607</c:v>
                </c:pt>
                <c:pt idx="17">
                  <c:v>90.907765574885801</c:v>
                </c:pt>
                <c:pt idx="18">
                  <c:v>86.06488011283497</c:v>
                </c:pt>
                <c:pt idx="19">
                  <c:v>74.927838713974879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C9-4387-AC05-BB6C397F632D}"/>
            </c:ext>
          </c:extLst>
        </c:ser>
        <c:ser>
          <c:idx val="3"/>
          <c:order val="3"/>
          <c:tx>
            <c:strRef>
              <c:f>'CIA02.20210308T120348'!$CS$23</c:f>
              <c:strCache>
                <c:ptCount val="1"/>
                <c:pt idx="0">
                  <c:v>Donegal</c:v>
                </c:pt>
              </c:strCache>
            </c:strRef>
          </c:tx>
          <c:spPr>
            <a:ln w="22225" cap="rnd">
              <a:solidFill>
                <a:srgbClr val="293189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'CIA02.20210308T120348'!$CS$24:$CS$43</c:f>
              <c:numCache>
                <c:formatCode>General</c:formatCode>
                <c:ptCount val="20"/>
                <c:pt idx="0">
                  <c:v>80.958795562599036</c:v>
                </c:pt>
                <c:pt idx="1">
                  <c:v>79.599692070823721</c:v>
                </c:pt>
                <c:pt idx="2">
                  <c:v>80.758753571191278</c:v>
                </c:pt>
                <c:pt idx="3">
                  <c:v>80.595417925478344</c:v>
                </c:pt>
                <c:pt idx="4">
                  <c:v>81.818181818181827</c:v>
                </c:pt>
                <c:pt idx="5">
                  <c:v>80.442804428044283</c:v>
                </c:pt>
                <c:pt idx="6">
                  <c:v>80.760171306209855</c:v>
                </c:pt>
                <c:pt idx="7">
                  <c:v>80.96081806216462</c:v>
                </c:pt>
                <c:pt idx="8">
                  <c:v>81.713107285022289</c:v>
                </c:pt>
                <c:pt idx="9">
                  <c:v>84.663051897753689</c:v>
                </c:pt>
                <c:pt idx="10">
                  <c:v>84.728645085844903</c:v>
                </c:pt>
                <c:pt idx="11">
                  <c:v>85.540864014590227</c:v>
                </c:pt>
                <c:pt idx="12">
                  <c:v>84.10225130309415</c:v>
                </c:pt>
                <c:pt idx="13">
                  <c:v>82.021092572959105</c:v>
                </c:pt>
                <c:pt idx="14">
                  <c:v>80.153514826881661</c:v>
                </c:pt>
                <c:pt idx="15">
                  <c:v>79.218908392466531</c:v>
                </c:pt>
                <c:pt idx="16">
                  <c:v>76.478460033969839</c:v>
                </c:pt>
                <c:pt idx="17">
                  <c:v>76.970551073962497</c:v>
                </c:pt>
                <c:pt idx="18">
                  <c:v>77.527033380347916</c:v>
                </c:pt>
                <c:pt idx="19">
                  <c:v>77.725476264487767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C9-4387-AC05-BB6C397F632D}"/>
            </c:ext>
          </c:extLst>
        </c:ser>
        <c:ser>
          <c:idx val="4"/>
          <c:order val="4"/>
          <c:tx>
            <c:strRef>
              <c:f>'CIA02.20210308T120348'!$CT$23</c:f>
              <c:strCache>
                <c:ptCount val="1"/>
                <c:pt idx="0">
                  <c:v>Galway</c:v>
                </c:pt>
              </c:strCache>
            </c:strRef>
          </c:tx>
          <c:spPr>
            <a:ln w="22225" cap="rnd">
              <a:solidFill>
                <a:srgbClr val="C81C5D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'CIA02.20210308T120348'!$CT$24:$CT$43</c:f>
              <c:numCache>
                <c:formatCode>General</c:formatCode>
                <c:ptCount val="20"/>
                <c:pt idx="0">
                  <c:v>94.017432646592709</c:v>
                </c:pt>
                <c:pt idx="1">
                  <c:v>92.693680453495702</c:v>
                </c:pt>
                <c:pt idx="2">
                  <c:v>93.920669722941994</c:v>
                </c:pt>
                <c:pt idx="3">
                  <c:v>95.285750251762337</c:v>
                </c:pt>
                <c:pt idx="4">
                  <c:v>96.295409659464951</c:v>
                </c:pt>
                <c:pt idx="5">
                  <c:v>96.399418539639953</c:v>
                </c:pt>
                <c:pt idx="6">
                  <c:v>97.676659528907933</c:v>
                </c:pt>
                <c:pt idx="7">
                  <c:v>97.585299179912937</c:v>
                </c:pt>
                <c:pt idx="8">
                  <c:v>99.357344971464187</c:v>
                </c:pt>
                <c:pt idx="9">
                  <c:v>100.64033049315778</c:v>
                </c:pt>
                <c:pt idx="10">
                  <c:v>101.11093392866637</c:v>
                </c:pt>
                <c:pt idx="11">
                  <c:v>95.520346517724846</c:v>
                </c:pt>
                <c:pt idx="12">
                  <c:v>96.822668293223927</c:v>
                </c:pt>
                <c:pt idx="13">
                  <c:v>93.755928798616154</c:v>
                </c:pt>
                <c:pt idx="14">
                  <c:v>93.196752995747971</c:v>
                </c:pt>
                <c:pt idx="15">
                  <c:v>92.482526810009063</c:v>
                </c:pt>
                <c:pt idx="16">
                  <c:v>93.602347007051307</c:v>
                </c:pt>
                <c:pt idx="17">
                  <c:v>93.050830984546621</c:v>
                </c:pt>
                <c:pt idx="18">
                  <c:v>90.39022096850023</c:v>
                </c:pt>
                <c:pt idx="19">
                  <c:v>89.533283005462067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C9-4387-AC05-BB6C397F632D}"/>
            </c:ext>
          </c:extLst>
        </c:ser>
        <c:ser>
          <c:idx val="5"/>
          <c:order val="5"/>
          <c:tx>
            <c:strRef>
              <c:f>'CIA02.20210308T120348'!$CU$23</c:f>
              <c:strCache>
                <c:ptCount val="1"/>
                <c:pt idx="0">
                  <c:v>Mayo</c:v>
                </c:pt>
              </c:strCache>
            </c:strRef>
          </c:tx>
          <c:spPr>
            <a:ln w="22225" cap="rnd">
              <a:solidFill>
                <a:srgbClr val="B3DFF1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'CIA02.20210308T120348'!$CU$24:$CU$43</c:f>
              <c:numCache>
                <c:formatCode>General</c:formatCode>
                <c:ptCount val="20"/>
                <c:pt idx="0">
                  <c:v>91.695721077654525</c:v>
                </c:pt>
                <c:pt idx="1">
                  <c:v>90.034292112814057</c:v>
                </c:pt>
                <c:pt idx="2">
                  <c:v>90.226563019068507</c:v>
                </c:pt>
                <c:pt idx="3">
                  <c:v>90.772910372608251</c:v>
                </c:pt>
                <c:pt idx="4">
                  <c:v>90.825303728529533</c:v>
                </c:pt>
                <c:pt idx="5">
                  <c:v>90.965000559096495</c:v>
                </c:pt>
                <c:pt idx="6">
                  <c:v>88.420770877944321</c:v>
                </c:pt>
                <c:pt idx="7">
                  <c:v>87.374708919712475</c:v>
                </c:pt>
                <c:pt idx="8">
                  <c:v>88.695985804038173</c:v>
                </c:pt>
                <c:pt idx="9">
                  <c:v>91.221275497030732</c:v>
                </c:pt>
                <c:pt idx="10">
                  <c:v>92.46797427310905</c:v>
                </c:pt>
                <c:pt idx="11">
                  <c:v>93.36600934685967</c:v>
                </c:pt>
                <c:pt idx="12">
                  <c:v>93.06864810912721</c:v>
                </c:pt>
                <c:pt idx="13">
                  <c:v>90.017298141844776</c:v>
                </c:pt>
                <c:pt idx="14">
                  <c:v>88.60235242144789</c:v>
                </c:pt>
                <c:pt idx="15">
                  <c:v>85.744011097476388</c:v>
                </c:pt>
                <c:pt idx="16">
                  <c:v>85.475320397344163</c:v>
                </c:pt>
                <c:pt idx="17">
                  <c:v>85.445621537564392</c:v>
                </c:pt>
                <c:pt idx="18">
                  <c:v>83.925716972261398</c:v>
                </c:pt>
                <c:pt idx="19">
                  <c:v>82.072916204094312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C9-4387-AC05-BB6C397F632D}"/>
            </c:ext>
          </c:extLst>
        </c:ser>
        <c:ser>
          <c:idx val="6"/>
          <c:order val="6"/>
          <c:tx>
            <c:strRef>
              <c:f>'CIA02.20210308T120348'!$CV$23</c:f>
              <c:strCache>
                <c:ptCount val="1"/>
                <c:pt idx="0">
                  <c:v>Roscommon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'CIA02.20210308T120348'!$CV$24:$CV$43</c:f>
              <c:numCache>
                <c:formatCode>General</c:formatCode>
                <c:ptCount val="20"/>
                <c:pt idx="0">
                  <c:v>91.584786053882709</c:v>
                </c:pt>
                <c:pt idx="1">
                  <c:v>90.391210021695017</c:v>
                </c:pt>
                <c:pt idx="2">
                  <c:v>92.206497907115818</c:v>
                </c:pt>
                <c:pt idx="3">
                  <c:v>92.365307150050356</c:v>
                </c:pt>
                <c:pt idx="4">
                  <c:v>91.92650667305044</c:v>
                </c:pt>
                <c:pt idx="5">
                  <c:v>95.012859219501294</c:v>
                </c:pt>
                <c:pt idx="6">
                  <c:v>94.26659528907922</c:v>
                </c:pt>
                <c:pt idx="7">
                  <c:v>91.530829199149537</c:v>
                </c:pt>
                <c:pt idx="8">
                  <c:v>93.554265982446879</c:v>
                </c:pt>
                <c:pt idx="9">
                  <c:v>94.768912987348301</c:v>
                </c:pt>
                <c:pt idx="10">
                  <c:v>93.669271248604687</c:v>
                </c:pt>
                <c:pt idx="11">
                  <c:v>90.271286902997844</c:v>
                </c:pt>
                <c:pt idx="12">
                  <c:v>89.608517245203501</c:v>
                </c:pt>
                <c:pt idx="13">
                  <c:v>86.507449361084781</c:v>
                </c:pt>
                <c:pt idx="14">
                  <c:v>86.509470429068401</c:v>
                </c:pt>
                <c:pt idx="15">
                  <c:v>84.047377687670064</c:v>
                </c:pt>
                <c:pt idx="16">
                  <c:v>84.636368315404823</c:v>
                </c:pt>
                <c:pt idx="17">
                  <c:v>85.489357566332984</c:v>
                </c:pt>
                <c:pt idx="18">
                  <c:v>82.863187588152329</c:v>
                </c:pt>
                <c:pt idx="19">
                  <c:v>81.140370353923359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C9-4387-AC05-BB6C397F632D}"/>
            </c:ext>
          </c:extLst>
        </c:ser>
        <c:ser>
          <c:idx val="7"/>
          <c:order val="7"/>
          <c:tx>
            <c:strRef>
              <c:f>'CIA02.20210308T120348'!$CW$23</c:f>
              <c:strCache>
                <c:ptCount val="1"/>
                <c:pt idx="0">
                  <c:v>Clare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'CIA02.20210308T120348'!$CD$24:$CD$43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'CIA02.20210308T120348'!$CW$24:$CW$43</c:f>
              <c:numCache>
                <c:formatCode>General</c:formatCode>
                <c:ptCount val="20"/>
                <c:pt idx="0">
                  <c:v>96.442155309033268</c:v>
                </c:pt>
                <c:pt idx="1">
                  <c:v>94.261319896423828</c:v>
                </c:pt>
                <c:pt idx="2">
                  <c:v>94.146568334329956</c:v>
                </c:pt>
                <c:pt idx="3">
                  <c:v>93.951409869083591</c:v>
                </c:pt>
                <c:pt idx="4">
                  <c:v>92.495062541145487</c:v>
                </c:pt>
                <c:pt idx="5">
                  <c:v>94.498490439449839</c:v>
                </c:pt>
                <c:pt idx="6">
                  <c:v>94.491434689507486</c:v>
                </c:pt>
                <c:pt idx="7">
                  <c:v>95.499645641389094</c:v>
                </c:pt>
                <c:pt idx="8">
                  <c:v>96.801112656467311</c:v>
                </c:pt>
                <c:pt idx="9">
                  <c:v>95.713916860314995</c:v>
                </c:pt>
                <c:pt idx="10">
                  <c:v>96.507734013713929</c:v>
                </c:pt>
                <c:pt idx="11">
                  <c:v>92.81887609711616</c:v>
                </c:pt>
                <c:pt idx="12">
                  <c:v>92.763668625928801</c:v>
                </c:pt>
                <c:pt idx="13">
                  <c:v>90.156799285754147</c:v>
                </c:pt>
                <c:pt idx="14">
                  <c:v>89.784085261472185</c:v>
                </c:pt>
                <c:pt idx="15">
                  <c:v>89.137277917089051</c:v>
                </c:pt>
                <c:pt idx="16">
                  <c:v>89.93772196201553</c:v>
                </c:pt>
                <c:pt idx="17">
                  <c:v>90.912625133637874</c:v>
                </c:pt>
                <c:pt idx="18">
                  <c:v>90.122237893747055</c:v>
                </c:pt>
                <c:pt idx="19">
                  <c:v>89.337892446378618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C9-4387-AC05-BB6C397F6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2509984"/>
        <c:axId val="1192516224"/>
      </c:lineChart>
      <c:catAx>
        <c:axId val="11925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516224"/>
        <c:crosses val="autoZero"/>
        <c:auto val="1"/>
        <c:lblAlgn val="ctr"/>
        <c:lblOffset val="100"/>
        <c:noMultiLvlLbl val="0"/>
      </c:catAx>
      <c:valAx>
        <c:axId val="1192516224"/>
        <c:scaling>
          <c:orientation val="minMax"/>
          <c:max val="105"/>
          <c:min val="7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dirty="0">
                    <a:solidFill>
                      <a:sysClr val="windowText" lastClr="000000"/>
                    </a:solidFill>
                  </a:rPr>
                  <a:t>Index: State = 100</a:t>
                </a:r>
              </a:p>
            </c:rich>
          </c:tx>
          <c:layout>
            <c:manualLayout>
              <c:xMode val="edge"/>
              <c:yMode val="edge"/>
              <c:x val="2.039016819509203E-3"/>
              <c:y val="0.19848516309875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5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64821826055965"/>
          <c:y val="0.82480367135389387"/>
          <c:w val="0.84320692924823304"/>
          <c:h val="0.16556971249264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GVA Exposure</a:t>
            </a:r>
          </a:p>
        </c:rich>
      </c:tx>
      <c:layout>
        <c:manualLayout>
          <c:xMode val="edge"/>
          <c:yMode val="edge"/>
          <c:x val="0.30097017748477245"/>
          <c:y val="2.7719997077855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559716635395882"/>
          <c:y val="0.12739435166370333"/>
          <c:w val="0.76034751553131485"/>
          <c:h val="0.570393462661925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E91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E-4A29-8F04-7F19469C3F38}"/>
              </c:ext>
            </c:extLst>
          </c:dPt>
          <c:dPt>
            <c:idx val="1"/>
            <c:invertIfNegative val="0"/>
            <c:bubble3D val="0"/>
            <c:spPr>
              <a:solidFill>
                <a:srgbClr val="AE91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E-4A29-8F04-7F19469C3F38}"/>
              </c:ext>
            </c:extLst>
          </c:dPt>
          <c:dPt>
            <c:idx val="2"/>
            <c:invertIfNegative val="0"/>
            <c:bubble3D val="0"/>
            <c:spPr>
              <a:solidFill>
                <a:srgbClr val="AE91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EE-4A29-8F04-7F19469C3F38}"/>
              </c:ext>
            </c:extLst>
          </c:dPt>
          <c:dPt>
            <c:idx val="4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EE-4A29-8F04-7F19469C3F38}"/>
              </c:ext>
            </c:extLst>
          </c:dPt>
          <c:dPt>
            <c:idx val="5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EE-4A29-8F04-7F19469C3F38}"/>
              </c:ext>
            </c:extLst>
          </c:dPt>
          <c:dPt>
            <c:idx val="6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EE-4A29-8F04-7F19469C3F38}"/>
              </c:ext>
            </c:extLst>
          </c:dPt>
          <c:dPt>
            <c:idx val="7"/>
            <c:invertIfNegative val="0"/>
            <c:bubble3D val="0"/>
            <c:spPr>
              <a:solidFill>
                <a:srgbClr val="CCDBD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EE-4A29-8F04-7F19469C3F38}"/>
              </c:ext>
            </c:extLst>
          </c:dPt>
          <c:dPt>
            <c:idx val="9"/>
            <c:invertIfNegative val="0"/>
            <c:bubble3D val="0"/>
            <c:spPr>
              <a:solidFill>
                <a:srgbClr val="EE720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EE-4A29-8F04-7F19469C3F38}"/>
              </c:ext>
            </c:extLst>
          </c:dPt>
          <c:dPt>
            <c:idx val="10"/>
            <c:invertIfNegative val="0"/>
            <c:bubble3D val="0"/>
            <c:spPr>
              <a:solidFill>
                <a:srgbClr val="EE720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EE-4A29-8F04-7F19469C3F38}"/>
              </c:ext>
            </c:extLst>
          </c:dPt>
          <c:dPt>
            <c:idx val="12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EE-4A29-8F04-7F19469C3F38}"/>
              </c:ext>
            </c:extLst>
          </c:dPt>
          <c:dPt>
            <c:idx val="13"/>
            <c:invertIfNegative val="0"/>
            <c:bubble3D val="0"/>
            <c:spPr>
              <a:solidFill>
                <a:srgbClr val="004D4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EE-4A29-8F04-7F19469C3F38}"/>
              </c:ext>
            </c:extLst>
          </c:dPt>
          <c:cat>
            <c:strRef>
              <c:f>CIRGDP2018TBL9D!$A$46:$A$59</c:f>
              <c:strCache>
                <c:ptCount val="14"/>
                <c:pt idx="0">
                  <c:v>Northern and Western</c:v>
                </c:pt>
                <c:pt idx="1">
                  <c:v>Border </c:v>
                </c:pt>
                <c:pt idx="2">
                  <c:v>West</c:v>
                </c:pt>
                <c:pt idx="4">
                  <c:v>Eastern and Midland</c:v>
                </c:pt>
                <c:pt idx="5">
                  <c:v>Dublin</c:v>
                </c:pt>
                <c:pt idx="6">
                  <c:v>Mid East</c:v>
                </c:pt>
                <c:pt idx="7">
                  <c:v>Midland</c:v>
                </c:pt>
                <c:pt idx="9">
                  <c:v>Southern</c:v>
                </c:pt>
                <c:pt idx="10">
                  <c:v>South East</c:v>
                </c:pt>
                <c:pt idx="12">
                  <c:v>State</c:v>
                </c:pt>
                <c:pt idx="13">
                  <c:v>State Ex-Dublin </c:v>
                </c:pt>
              </c:strCache>
            </c:strRef>
          </c:cat>
          <c:val>
            <c:numRef>
              <c:f>CIRGDP2018TBL9D!$B$46:$B$59</c:f>
              <c:numCache>
                <c:formatCode>0.0%</c:formatCode>
                <c:ptCount val="14"/>
                <c:pt idx="0">
                  <c:v>0.36516459097553616</c:v>
                </c:pt>
                <c:pt idx="1">
                  <c:v>0.36566372166133532</c:v>
                </c:pt>
                <c:pt idx="2">
                  <c:v>0.36481372066242734</c:v>
                </c:pt>
                <c:pt idx="4">
                  <c:v>0.2168753973739361</c:v>
                </c:pt>
                <c:pt idx="5">
                  <c:v>0.19628742044994205</c:v>
                </c:pt>
                <c:pt idx="6">
                  <c:v>0.26872197663686576</c:v>
                </c:pt>
                <c:pt idx="7">
                  <c:v>0.39578161133802064</c:v>
                </c:pt>
                <c:pt idx="9">
                  <c:v>0.20152592734868888</c:v>
                </c:pt>
                <c:pt idx="10">
                  <c:v>0.31519891992921711</c:v>
                </c:pt>
                <c:pt idx="12">
                  <c:v>0.22097871472919284</c:v>
                </c:pt>
                <c:pt idx="13">
                  <c:v>0.23733383457456247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4EE-4A29-8F04-7F19469C3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2450527"/>
        <c:axId val="1912456351"/>
      </c:barChart>
      <c:catAx>
        <c:axId val="191245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456351"/>
        <c:crosses val="autoZero"/>
        <c:auto val="1"/>
        <c:lblAlgn val="ctr"/>
        <c:lblOffset val="100"/>
        <c:noMultiLvlLbl val="0"/>
      </c:catAx>
      <c:valAx>
        <c:axId val="19124563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dirty="0">
                    <a:solidFill>
                      <a:sysClr val="windowText" lastClr="000000"/>
                    </a:solidFill>
                    <a:effectLst/>
                    <a:latin typeface="Calibri" panose="020F0502020204030204" pitchFamily="34" charset="0"/>
                    <a:ea typeface="Lato" panose="020B0604020202020204" charset="0"/>
                    <a:cs typeface="Calibri" panose="020F0502020204030204" pitchFamily="34" charset="0"/>
                  </a:rPr>
                  <a:t>Share of GVA in Severely Affected COVID-19 Sectors</a:t>
                </a:r>
              </a:p>
            </c:rich>
          </c:tx>
          <c:layout>
            <c:manualLayout>
              <c:xMode val="edge"/>
              <c:yMode val="edge"/>
              <c:x val="2.719039506787643E-3"/>
              <c:y val="8.42162151582010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in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45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>
                <a:solidFill>
                  <a:schemeClr val="tx1"/>
                </a:solidFill>
              </a:rPr>
              <a:t>PUP</a:t>
            </a:r>
            <a:r>
              <a:rPr lang="en-IE" b="1" baseline="0" dirty="0">
                <a:solidFill>
                  <a:schemeClr val="tx1"/>
                </a:solidFill>
              </a:rPr>
              <a:t> as % of Labour Force</a:t>
            </a:r>
            <a:endParaRPr lang="en-IE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300250879537802"/>
          <c:y val="3.8078574455439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4245899609581"/>
          <c:y val="0.1595897593520042"/>
          <c:w val="0.82333353890798422"/>
          <c:h val="0.5010613100941979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PowerPoint]Pandemic Unemployment Payments'!$I$79</c:f>
              <c:strCache>
                <c:ptCount val="1"/>
                <c:pt idx="0">
                  <c:v>May-21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'[Chart in Microsoft PowerPoint]Pandemic Unemployment Payments'!$F$80:$F$92</c:f>
              <c:strCache>
                <c:ptCount val="13"/>
                <c:pt idx="0">
                  <c:v>State</c:v>
                </c:pt>
                <c:pt idx="1">
                  <c:v>Western Region</c:v>
                </c:pt>
                <c:pt idx="2">
                  <c:v>AEC</c:v>
                </c:pt>
                <c:pt idx="4">
                  <c:v>Kerry</c:v>
                </c:pt>
                <c:pt idx="5">
                  <c:v>Donegal</c:v>
                </c:pt>
                <c:pt idx="6">
                  <c:v>Mayo</c:v>
                </c:pt>
                <c:pt idx="7">
                  <c:v>Leitrim</c:v>
                </c:pt>
                <c:pt idx="8">
                  <c:v>Galway</c:v>
                </c:pt>
                <c:pt idx="9">
                  <c:v>Clare</c:v>
                </c:pt>
                <c:pt idx="10">
                  <c:v>Roscommon</c:v>
                </c:pt>
                <c:pt idx="11">
                  <c:v>Sligo</c:v>
                </c:pt>
                <c:pt idx="12">
                  <c:v>Limerick</c:v>
                </c:pt>
              </c:strCache>
            </c:strRef>
          </c:cat>
          <c:val>
            <c:numRef>
              <c:f>'[Chart in Microsoft PowerPoint]Pandemic Unemployment Payments'!$I$80:$I$92</c:f>
              <c:numCache>
                <c:formatCode>0%</c:formatCode>
                <c:ptCount val="13"/>
                <c:pt idx="0">
                  <c:v>0.13433595033413093</c:v>
                </c:pt>
                <c:pt idx="1">
                  <c:v>0.1357697366724267</c:v>
                </c:pt>
                <c:pt idx="2">
                  <c:v>0.13795860694119644</c:v>
                </c:pt>
                <c:pt idx="4">
                  <c:v>0.17635112909915193</c:v>
                </c:pt>
                <c:pt idx="5">
                  <c:v>0.15166755640470905</c:v>
                </c:pt>
                <c:pt idx="6">
                  <c:v>0.13624854239546894</c:v>
                </c:pt>
                <c:pt idx="7">
                  <c:v>0.1263179101470687</c:v>
                </c:pt>
                <c:pt idx="8">
                  <c:v>0.13567662565905098</c:v>
                </c:pt>
                <c:pt idx="9">
                  <c:v>0.13325903518548002</c:v>
                </c:pt>
                <c:pt idx="10">
                  <c:v>0.11696892064990225</c:v>
                </c:pt>
                <c:pt idx="11">
                  <c:v>0.12557847415046938</c:v>
                </c:pt>
                <c:pt idx="12">
                  <c:v>0.11758766089658233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E-47A2-8920-6A78A1B48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989584"/>
        <c:axId val="1219009552"/>
      </c:barChart>
      <c:scatterChart>
        <c:scatterStyle val="lineMarker"/>
        <c:varyColors val="0"/>
        <c:ser>
          <c:idx val="0"/>
          <c:order val="0"/>
          <c:tx>
            <c:strRef>
              <c:f>'[Chart in Microsoft PowerPoint]Pandemic Unemployment Payments'!$G$79</c:f>
              <c:strCache>
                <c:ptCount val="1"/>
                <c:pt idx="0">
                  <c:v>May Peak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'[Chart in Microsoft PowerPoint]Pandemic Unemployment Payments'!$F$80:$F$92</c:f>
              <c:strCache>
                <c:ptCount val="13"/>
                <c:pt idx="0">
                  <c:v>State</c:v>
                </c:pt>
                <c:pt idx="1">
                  <c:v>Western Region</c:v>
                </c:pt>
                <c:pt idx="2">
                  <c:v>AEC</c:v>
                </c:pt>
                <c:pt idx="4">
                  <c:v>Kerry</c:v>
                </c:pt>
                <c:pt idx="5">
                  <c:v>Donegal</c:v>
                </c:pt>
                <c:pt idx="6">
                  <c:v>Mayo</c:v>
                </c:pt>
                <c:pt idx="7">
                  <c:v>Leitrim</c:v>
                </c:pt>
                <c:pt idx="8">
                  <c:v>Galway</c:v>
                </c:pt>
                <c:pt idx="9">
                  <c:v>Clare</c:v>
                </c:pt>
                <c:pt idx="10">
                  <c:v>Roscommon</c:v>
                </c:pt>
                <c:pt idx="11">
                  <c:v>Sligo</c:v>
                </c:pt>
                <c:pt idx="12">
                  <c:v>Limerick</c:v>
                </c:pt>
              </c:strCache>
            </c:strRef>
          </c:xVal>
          <c:yVal>
            <c:numRef>
              <c:f>'[Chart in Microsoft PowerPoint]Pandemic Unemployment Payments'!$G$80:$G$92</c:f>
              <c:numCache>
                <c:formatCode>0%</c:formatCode>
                <c:ptCount val="13"/>
                <c:pt idx="0">
                  <c:v>0.26281175172100102</c:v>
                </c:pt>
                <c:pt idx="1">
                  <c:v>0.27579243287854949</c:v>
                </c:pt>
                <c:pt idx="2">
                  <c:v>0.27631884010347352</c:v>
                </c:pt>
                <c:pt idx="4">
                  <c:v>0.31950860231969452</c:v>
                </c:pt>
                <c:pt idx="5">
                  <c:v>0.31916776713214012</c:v>
                </c:pt>
                <c:pt idx="6">
                  <c:v>0.2745127436281859</c:v>
                </c:pt>
                <c:pt idx="7">
                  <c:v>0.27338660936135922</c:v>
                </c:pt>
                <c:pt idx="8">
                  <c:v>0.26617670554401662</c:v>
                </c:pt>
                <c:pt idx="9">
                  <c:v>0.26450140635779867</c:v>
                </c:pt>
                <c:pt idx="10">
                  <c:v>0.25699453920312798</c:v>
                </c:pt>
                <c:pt idx="11">
                  <c:v>0.25677641147692715</c:v>
                </c:pt>
                <c:pt idx="12">
                  <c:v>0.24507323568575232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5E-47A2-8920-6A78A1B48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989584"/>
        <c:axId val="1219009552"/>
      </c:scatterChart>
      <c:catAx>
        <c:axId val="121898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009552"/>
        <c:crosses val="autoZero"/>
        <c:auto val="1"/>
        <c:lblAlgn val="ctr"/>
        <c:lblOffset val="100"/>
        <c:tickMarkSkip val="1"/>
        <c:noMultiLvlLbl val="0"/>
      </c:catAx>
      <c:valAx>
        <c:axId val="1219009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>
                    <a:solidFill>
                      <a:sysClr val="windowText" lastClr="000000"/>
                    </a:solidFill>
                  </a:rPr>
                  <a:t>% of Labour Force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in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98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48772789950891"/>
          <c:y val="0.89311624991713223"/>
          <c:w val="0.54636822562869358"/>
          <c:h val="7.8848729231357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>
                <a:solidFill>
                  <a:schemeClr val="tx1"/>
                </a:solidFill>
              </a:rPr>
              <a:t>EWSS as % of Labour Force</a:t>
            </a:r>
          </a:p>
        </c:rich>
      </c:tx>
      <c:layout>
        <c:manualLayout>
          <c:xMode val="edge"/>
          <c:yMode val="edge"/>
          <c:x val="0.29350420637656977"/>
          <c:y val="1.5514810739669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92926387212083"/>
          <c:y val="8.9565268950073815E-2"/>
          <c:w val="0.81619084757991589"/>
          <c:h val="0.672939555392915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Kerry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Sheet1!$B$36:$J$36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Sheet1!$B$37:$J$37</c:f>
              <c:numCache>
                <c:formatCode>0%</c:formatCode>
                <c:ptCount val="9"/>
                <c:pt idx="0">
                  <c:v>0.18917666576090841</c:v>
                </c:pt>
                <c:pt idx="1">
                  <c:v>0.18440999385037826</c:v>
                </c:pt>
                <c:pt idx="2">
                  <c:v>0.11905953691918253</c:v>
                </c:pt>
                <c:pt idx="3">
                  <c:v>0.15253350113696496</c:v>
                </c:pt>
                <c:pt idx="4">
                  <c:v>0.13866681921542268</c:v>
                </c:pt>
                <c:pt idx="5">
                  <c:v>0.13866681921542268</c:v>
                </c:pt>
                <c:pt idx="6">
                  <c:v>0.13404459190824194</c:v>
                </c:pt>
                <c:pt idx="7">
                  <c:v>0.13866681921542268</c:v>
                </c:pt>
                <c:pt idx="8">
                  <c:v>0.15715572844414571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8-4D24-BC6E-F9ED76158EA2}"/>
            </c:ext>
          </c:extLst>
        </c:ser>
        <c:ser>
          <c:idx val="3"/>
          <c:order val="1"/>
          <c:tx>
            <c:strRef>
              <c:f>Sheet1!$A$40</c:f>
              <c:strCache>
                <c:ptCount val="1"/>
                <c:pt idx="0">
                  <c:v>State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Sheet1!$B$36:$J$36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Sheet1!$B$40:$J$40</c:f>
              <c:numCache>
                <c:formatCode>0%</c:formatCode>
                <c:ptCount val="9"/>
                <c:pt idx="0">
                  <c:v>0.15108264320408049</c:v>
                </c:pt>
                <c:pt idx="1">
                  <c:v>0.15125625152721073</c:v>
                </c:pt>
                <c:pt idx="2">
                  <c:v>0.12044077417159534</c:v>
                </c:pt>
                <c:pt idx="3">
                  <c:v>0.14027552508922383</c:v>
                </c:pt>
                <c:pt idx="4">
                  <c:v>0.1530791389200781</c:v>
                </c:pt>
                <c:pt idx="5">
                  <c:v>0.13524088371844722</c:v>
                </c:pt>
                <c:pt idx="6">
                  <c:v>0.13441624418357864</c:v>
                </c:pt>
                <c:pt idx="7">
                  <c:v>0.131638511013495</c:v>
                </c:pt>
                <c:pt idx="8">
                  <c:v>0.13033644859001831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88-4D24-BC6E-F9ED76158EA2}"/>
            </c:ext>
          </c:extLst>
        </c:ser>
        <c:ser>
          <c:idx val="8"/>
          <c:order val="2"/>
          <c:tx>
            <c:strRef>
              <c:f>Sheet1!$A$45</c:f>
              <c:strCache>
                <c:ptCount val="1"/>
                <c:pt idx="0">
                  <c:v>Roscommon</c:v>
                </c:pt>
              </c:strCache>
            </c:strRef>
          </c:tx>
          <c:spPr>
            <a:ln w="25400" cap="rnd">
              <a:solidFill>
                <a:srgbClr val="A89769"/>
              </a:solidFill>
              <a:round/>
            </a:ln>
            <a:effectLst/>
          </c:spPr>
          <c:marker>
            <c:symbol val="none"/>
          </c:marker>
          <c:cat>
            <c:strRef>
              <c:f>Sheet1!$B$36:$J$36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Sheet1!$B$45:$J$45</c:f>
              <c:numCache>
                <c:formatCode>0%</c:formatCode>
                <c:ptCount val="9"/>
                <c:pt idx="0">
                  <c:v>9.3871772399379771E-2</c:v>
                </c:pt>
                <c:pt idx="1">
                  <c:v>9.3979639991909933E-2</c:v>
                </c:pt>
                <c:pt idx="2">
                  <c:v>6.5478999528079285E-2</c:v>
                </c:pt>
                <c:pt idx="3">
                  <c:v>7.6262387918829638E-2</c:v>
                </c:pt>
                <c:pt idx="4">
                  <c:v>7.6262387918829638E-2</c:v>
                </c:pt>
                <c:pt idx="5">
                  <c:v>6.5367761073282543E-2</c:v>
                </c:pt>
                <c:pt idx="6">
                  <c:v>7.6262387918829638E-2</c:v>
                </c:pt>
                <c:pt idx="7">
                  <c:v>7.6262387918829638E-2</c:v>
                </c:pt>
                <c:pt idx="8">
                  <c:v>7.6262387918829638E-2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088-4D24-BC6E-F9ED76158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508880"/>
        <c:axId val="413495568"/>
        <c:extLst/>
      </c:lineChart>
      <c:catAx>
        <c:axId val="41350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95568"/>
        <c:crosses val="autoZero"/>
        <c:auto val="1"/>
        <c:lblAlgn val="ctr"/>
        <c:lblOffset val="100"/>
        <c:noMultiLvlLbl val="0"/>
      </c:catAx>
      <c:valAx>
        <c:axId val="413495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IE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 of Labour</a:t>
                </a:r>
                <a:r>
                  <a:rPr lang="en-IE" sz="1200" baseline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Force </a:t>
                </a:r>
                <a:endParaRPr lang="en-IE" sz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6647539048532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1"/>
        <c:majorTickMark val="in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08880"/>
        <c:crosses val="autoZero"/>
        <c:crossBetween val="between"/>
      </c:valAx>
      <c:spPr>
        <a:noFill/>
        <a:ln>
          <a:solidFill>
            <a:srgbClr val="000000">
              <a:alpha val="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8742722087796722"/>
          <c:w val="0.97518661096955106"/>
          <c:h val="8.7271421229962079E-2"/>
        </c:manualLayout>
      </c:layout>
      <c:overlay val="0"/>
      <c:spPr>
        <a:noFill/>
        <a:ln>
          <a:solidFill>
            <a:srgbClr val="0097A7">
              <a:lumMod val="80000"/>
              <a:lumOff val="20000"/>
              <a:alpha val="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383015595771"/>
          <c:y val="0.10383473869069693"/>
          <c:w val="0.82394039694621868"/>
          <c:h val="0.7474727600809422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620628986261598E-2"/>
                  <c:y val="-2.3286102491192204E-2"/>
                </c:manualLayout>
              </c:layout>
              <c:tx>
                <c:rich>
                  <a:bodyPr/>
                  <a:lstStyle/>
                  <a:p>
                    <a:fld id="{7ABF8368-E210-487C-AAD6-E2D711FE6C20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A13-4245-82ED-0B69AFFE1764}"/>
                </c:ext>
              </c:extLst>
            </c:dLbl>
            <c:dLbl>
              <c:idx val="1"/>
              <c:layout>
                <c:manualLayout>
                  <c:x val="4.2572091310137948E-4"/>
                  <c:y val="-4.867784802018843E-2"/>
                </c:manualLayout>
              </c:layout>
              <c:tx>
                <c:rich>
                  <a:bodyPr/>
                  <a:lstStyle/>
                  <a:p>
                    <a:fld id="{28F189AC-5B98-4E83-9778-C7A97002DF69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A13-4245-82ED-0B69AFFE1764}"/>
                </c:ext>
              </c:extLst>
            </c:dLbl>
            <c:dLbl>
              <c:idx val="2"/>
              <c:layout>
                <c:manualLayout>
                  <c:x val="-8.290308001905557E-3"/>
                  <c:y val="3.2882979483880191E-3"/>
                </c:manualLayout>
              </c:layout>
              <c:tx>
                <c:rich>
                  <a:bodyPr/>
                  <a:lstStyle/>
                  <a:p>
                    <a:fld id="{D159F9D0-79DA-4240-8D22-5E10A607E5CA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A13-4245-82ED-0B69AFFE1764}"/>
                </c:ext>
              </c:extLst>
            </c:dLbl>
            <c:dLbl>
              <c:idx val="3"/>
              <c:layout>
                <c:manualLayout>
                  <c:x val="-1.137098255784392E-2"/>
                  <c:y val="-5.5735489361910119E-2"/>
                </c:manualLayout>
              </c:layout>
              <c:tx>
                <c:rich>
                  <a:bodyPr/>
                  <a:lstStyle/>
                  <a:p>
                    <a:fld id="{AE32EFED-A865-4819-98CB-490089A52A12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A13-4245-82ED-0B69AFFE1764}"/>
                </c:ext>
              </c:extLst>
            </c:dLbl>
            <c:dLbl>
              <c:idx val="4"/>
              <c:layout>
                <c:manualLayout>
                  <c:x val="-1.8567313598284219E-2"/>
                  <c:y val="-1.9509223669635423E-2"/>
                </c:manualLayout>
              </c:layout>
              <c:tx>
                <c:rich>
                  <a:bodyPr/>
                  <a:lstStyle/>
                  <a:p>
                    <a:fld id="{6F7393E7-613B-4A8F-94DC-8D1D57A0E2E2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A13-4245-82ED-0B69AFFE1764}"/>
                </c:ext>
              </c:extLst>
            </c:dLbl>
            <c:dLbl>
              <c:idx val="5"/>
              <c:layout>
                <c:manualLayout>
                  <c:x val="-2.9533303227559871E-2"/>
                  <c:y val="-2.0691878580219418E-2"/>
                </c:manualLayout>
              </c:layout>
              <c:tx>
                <c:rich>
                  <a:bodyPr/>
                  <a:lstStyle/>
                  <a:p>
                    <a:fld id="{30E3C7B6-D555-4AE2-93B6-9B9ECCC93BB5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A13-4245-82ED-0B69AFFE1764}"/>
                </c:ext>
              </c:extLst>
            </c:dLbl>
            <c:dLbl>
              <c:idx val="6"/>
              <c:layout>
                <c:manualLayout>
                  <c:x val="-5.4282871084514725E-2"/>
                  <c:y val="-2.0218775883941373E-2"/>
                </c:manualLayout>
              </c:layout>
              <c:tx>
                <c:rich>
                  <a:bodyPr/>
                  <a:lstStyle/>
                  <a:p>
                    <a:fld id="{2AD68A9B-7179-4ED8-AD23-E03BBC6C1C86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A13-4245-82ED-0B69AFFE176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865E45-2821-4CEF-8B7B-9781CF74E217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A13-4245-82ED-0B69AFFE17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5C4F111-8575-48A8-8571-7C0DA5D7063C}" type="CELLRANGE">
                      <a:rPr lang="en-IE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A13-4245-82ED-0B69AFFE1764}"/>
                </c:ext>
              </c:extLst>
            </c:dLbl>
            <c:dLbl>
              <c:idx val="9"/>
              <c:layout>
                <c:manualLayout>
                  <c:x val="-1.1675524484444533E-2"/>
                  <c:y val="2.2221672339622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E7610A-8881-44F6-8D5C-2752912EDD66}" type="CELLRANGE">
                      <a:rPr lang="en-US" sz="900"/>
                      <a:pPr>
                        <a:defRPr sz="900"/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514397356880798E-2"/>
                      <c:h val="3.63401117565103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A13-4245-82ED-0B69AFFE1764}"/>
                </c:ext>
              </c:extLst>
            </c:dLbl>
            <c:dLbl>
              <c:idx val="10"/>
              <c:layout>
                <c:manualLayout>
                  <c:x val="-4.0052697598149445E-2"/>
                  <c:y val="-3.598200333187692E-2"/>
                </c:manualLayout>
              </c:layout>
              <c:tx>
                <c:rich>
                  <a:bodyPr/>
                  <a:lstStyle/>
                  <a:p>
                    <a:fld id="{2B212A2F-988E-44CF-95A2-C6F04D98721C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A13-4245-82ED-0B69AFFE1764}"/>
                </c:ext>
              </c:extLst>
            </c:dLbl>
            <c:dLbl>
              <c:idx val="11"/>
              <c:layout>
                <c:manualLayout>
                  <c:x val="-3.4012496671564023E-2"/>
                  <c:y val="2.6109240491969686E-2"/>
                </c:manualLayout>
              </c:layout>
              <c:tx>
                <c:rich>
                  <a:bodyPr/>
                  <a:lstStyle/>
                  <a:p>
                    <a:fld id="{1379C2BE-2306-4E0D-BE0A-7EAD4857AA6E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A13-4245-82ED-0B69AFFE1764}"/>
                </c:ext>
              </c:extLst>
            </c:dLbl>
            <c:dLbl>
              <c:idx val="12"/>
              <c:layout>
                <c:manualLayout>
                  <c:x val="-3.2434866737662315E-3"/>
                  <c:y val="-2.0218775883941373E-2"/>
                </c:manualLayout>
              </c:layout>
              <c:tx>
                <c:rich>
                  <a:bodyPr/>
                  <a:lstStyle/>
                  <a:p>
                    <a:fld id="{737F9BEF-E57E-41D7-9A9B-7281288A19B3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9A13-4245-82ED-0B69AFFE1764}"/>
                </c:ext>
              </c:extLst>
            </c:dLbl>
            <c:dLbl>
              <c:idx val="13"/>
              <c:layout>
                <c:manualLayout>
                  <c:x val="-6.3241101470763051E-3"/>
                  <c:y val="0"/>
                </c:manualLayout>
              </c:layout>
              <c:tx>
                <c:rich>
                  <a:bodyPr/>
                  <a:lstStyle/>
                  <a:p>
                    <a:fld id="{0BD2557C-B73B-4C24-A085-727CF5629B99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A13-4245-82ED-0B69AFFE1764}"/>
                </c:ext>
              </c:extLst>
            </c:dLbl>
            <c:dLbl>
              <c:idx val="14"/>
              <c:layout>
                <c:manualLayout>
                  <c:x val="-1.8972330441228685E-2"/>
                  <c:y val="-2.7986002591459766E-2"/>
                </c:manualLayout>
              </c:layout>
              <c:tx>
                <c:rich>
                  <a:bodyPr/>
                  <a:lstStyle/>
                  <a:p>
                    <a:fld id="{2B1124D1-9DEC-4591-A3BA-5AB3756F492C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A13-4245-82ED-0B69AFFE1764}"/>
                </c:ext>
              </c:extLst>
            </c:dLbl>
            <c:dLbl>
              <c:idx val="15"/>
              <c:layout>
                <c:manualLayout>
                  <c:x val="-5.3836245024619436E-2"/>
                  <c:y val="-2.1874533490803417E-2"/>
                </c:manualLayout>
              </c:layout>
              <c:tx>
                <c:rich>
                  <a:bodyPr/>
                  <a:lstStyle/>
                  <a:p>
                    <a:fld id="{00603A9D-D97B-4CEE-947F-3FD16DDB2C31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A13-4245-82ED-0B69AFFE1764}"/>
                </c:ext>
              </c:extLst>
            </c:dLbl>
            <c:dLbl>
              <c:idx val="16"/>
              <c:layout>
                <c:manualLayout>
                  <c:x val="-5.2275091180986742E-2"/>
                  <c:y val="-2.1638083972775564E-2"/>
                </c:manualLayout>
              </c:layout>
              <c:tx>
                <c:rich>
                  <a:bodyPr/>
                  <a:lstStyle/>
                  <a:p>
                    <a:fld id="{4D66C22D-F11A-4D53-8290-52E6B5A38BF4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A13-4245-82ED-0B69AFFE1764}"/>
                </c:ext>
              </c:extLst>
            </c:dLbl>
            <c:dLbl>
              <c:idx val="17"/>
              <c:layout>
                <c:manualLayout>
                  <c:x val="-2.1243172387915277E-2"/>
                  <c:y val="-3.0336004744468584E-2"/>
                </c:manualLayout>
              </c:layout>
              <c:tx>
                <c:rich>
                  <a:bodyPr/>
                  <a:lstStyle/>
                  <a:p>
                    <a:fld id="{72531303-BB17-4024-849E-5C344E885111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A13-4245-82ED-0B69AFFE1764}"/>
                </c:ext>
              </c:extLst>
            </c:dLbl>
            <c:dLbl>
              <c:idx val="18"/>
              <c:layout>
                <c:manualLayout>
                  <c:x val="-1.0937997992042934E-3"/>
                  <c:y val="3.2693575477191178E-2"/>
                </c:manualLayout>
              </c:layout>
              <c:tx>
                <c:rich>
                  <a:bodyPr/>
                  <a:lstStyle/>
                  <a:p>
                    <a:fld id="{95420AF4-F01A-402E-BB70-2D64227B5828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9A13-4245-82ED-0B69AFFE1764}"/>
                </c:ext>
              </c:extLst>
            </c:dLbl>
            <c:dLbl>
              <c:idx val="19"/>
              <c:layout>
                <c:manualLayout>
                  <c:x val="-6.3241101470762243E-2"/>
                  <c:y val="2.7986002591459766E-2"/>
                </c:manualLayout>
              </c:layout>
              <c:tx>
                <c:rich>
                  <a:bodyPr/>
                  <a:lstStyle/>
                  <a:p>
                    <a:fld id="{D35DC7FF-9E55-4634-A8F1-D3C9C76A0852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9A13-4245-82ED-0B69AFFE1764}"/>
                </c:ext>
              </c:extLst>
            </c:dLbl>
            <c:dLbl>
              <c:idx val="20"/>
              <c:layout>
                <c:manualLayout>
                  <c:x val="-6.241018980633161E-2"/>
                  <c:y val="2.19891941959279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7CFCCD-7327-4CA0-A8BD-0408C76A794C}" type="CELLRANGE">
                      <a:rPr lang="en-US" sz="900"/>
                      <a:pPr>
                        <a:defRPr sz="900"/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64490482223271E-2"/>
                      <c:h val="7.902057355199108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9A13-4245-82ED-0B69AFFE1764}"/>
                </c:ext>
              </c:extLst>
            </c:dLbl>
            <c:dLbl>
              <c:idx val="21"/>
              <c:layout>
                <c:manualLayout>
                  <c:x val="-3.8249332142566803E-2"/>
                  <c:y val="-2.5864848225274274E-2"/>
                </c:manualLayout>
              </c:layout>
              <c:tx>
                <c:rich>
                  <a:bodyPr/>
                  <a:lstStyle/>
                  <a:p>
                    <a:fld id="{0066B1B9-099D-4261-84C9-6E76BCA0DF57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A13-4245-82ED-0B69AFFE1764}"/>
                </c:ext>
              </c:extLst>
            </c:dLbl>
            <c:dLbl>
              <c:idx val="22"/>
              <c:layout>
                <c:manualLayout>
                  <c:x val="-3.8391239113600518E-2"/>
                  <c:y val="2.9633987958385701E-2"/>
                </c:manualLayout>
              </c:layout>
              <c:tx>
                <c:rich>
                  <a:bodyPr/>
                  <a:lstStyle/>
                  <a:p>
                    <a:fld id="{6DA5FDBD-9B27-4F0F-845E-69552ABA641E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9A13-4245-82ED-0B69AFFE1764}"/>
                </c:ext>
              </c:extLst>
            </c:dLbl>
            <c:dLbl>
              <c:idx val="23"/>
              <c:layout>
                <c:manualLayout>
                  <c:x val="-2.9512514019689139E-2"/>
                  <c:y val="-5.1974004812711069E-2"/>
                </c:manualLayout>
              </c:layout>
              <c:tx>
                <c:rich>
                  <a:bodyPr/>
                  <a:lstStyle/>
                  <a:p>
                    <a:fld id="{5F7C757F-5250-4F15-9907-2D410ADF166A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9A13-4245-82ED-0B69AFFE1764}"/>
                </c:ext>
              </c:extLst>
            </c:dLbl>
            <c:dLbl>
              <c:idx val="24"/>
              <c:layout>
                <c:manualLayout>
                  <c:x val="6.4670780256258123E-2"/>
                  <c:y val="5.7612320140020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2180BE-29E1-4043-949A-DF77822E6F03}" type="CELLRANGE">
                      <a:rPr lang="en-US" sz="900"/>
                      <a:pPr>
                        <a:defRPr sz="900"/>
                      </a:pPr>
                      <a:t>[CELLRANGE]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983952642401694E-2"/>
                      <c:h val="3.892659657903777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9A13-4245-82ED-0B69AFFE1764}"/>
                </c:ext>
              </c:extLst>
            </c:dLbl>
            <c:dLbl>
              <c:idx val="25"/>
              <c:layout>
                <c:manualLayout>
                  <c:x val="-1.6864293725536685E-2"/>
                  <c:y val="-4.3978004072293922E-2"/>
                </c:manualLayout>
              </c:layout>
              <c:tx>
                <c:rich>
                  <a:bodyPr/>
                  <a:lstStyle/>
                  <a:p>
                    <a:fld id="{68E6320E-3DCB-4F3E-98F6-C615B8368688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9A13-4245-82ED-0B69AFFE1764}"/>
                </c:ext>
              </c:extLst>
            </c:dLbl>
            <c:dLbl>
              <c:idx val="26"/>
              <c:layout>
                <c:manualLayout>
                  <c:x val="-1.4360427660390742E-2"/>
                  <c:y val="1.9753412276108679E-2"/>
                </c:manualLayout>
              </c:layout>
              <c:tx>
                <c:rich>
                  <a:bodyPr/>
                  <a:lstStyle/>
                  <a:p>
                    <a:fld id="{AACFE70E-A3C9-4576-8615-FDE03F175BD5}" type="CELLRANGE">
                      <a:rPr lang="en-US"/>
                      <a:pPr/>
                      <a:t>[CELLRANGE]</a:t>
                    </a:fld>
                    <a:endParaRPr lang="en-I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9A13-4245-82ED-0B69AFFE1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accent1">
                    <a:alpha val="93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8132429853045675E-2"/>
                  <c:y val="0.4219265483115651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Sheet1!$E$2:$E$28</c:f>
              <c:numCache>
                <c:formatCode>0%</c:formatCode>
                <c:ptCount val="27"/>
                <c:pt idx="0">
                  <c:v>0.15529719944372511</c:v>
                </c:pt>
                <c:pt idx="1">
                  <c:v>0.16221124605958417</c:v>
                </c:pt>
                <c:pt idx="2">
                  <c:v>0.1709270168114301</c:v>
                </c:pt>
                <c:pt idx="3">
                  <c:v>0.1525135053083097</c:v>
                </c:pt>
                <c:pt idx="4">
                  <c:v>0.19307716905424199</c:v>
                </c:pt>
                <c:pt idx="5">
                  <c:v>0.17997389817796738</c:v>
                </c:pt>
                <c:pt idx="6">
                  <c:v>0.17085530169888696</c:v>
                </c:pt>
                <c:pt idx="7">
                  <c:v>0.21016292524952049</c:v>
                </c:pt>
                <c:pt idx="8">
                  <c:v>0.16092493560990667</c:v>
                </c:pt>
                <c:pt idx="9">
                  <c:v>0.1522338975457713</c:v>
                </c:pt>
                <c:pt idx="10">
                  <c:v>0.15064637786746396</c:v>
                </c:pt>
                <c:pt idx="11">
                  <c:v>0.16721616231387243</c:v>
                </c:pt>
                <c:pt idx="12">
                  <c:v>0.1551217424386532</c:v>
                </c:pt>
                <c:pt idx="13">
                  <c:v>0.14181845401047435</c:v>
                </c:pt>
                <c:pt idx="14">
                  <c:v>0.18110486706760001</c:v>
                </c:pt>
                <c:pt idx="15">
                  <c:v>0.17234742417151211</c:v>
                </c:pt>
                <c:pt idx="16">
                  <c:v>0.17886516957767301</c:v>
                </c:pt>
                <c:pt idx="17">
                  <c:v>0.17484359298518592</c:v>
                </c:pt>
                <c:pt idx="18">
                  <c:v>0.15231857223475551</c:v>
                </c:pt>
                <c:pt idx="19">
                  <c:v>0.15580767465079476</c:v>
                </c:pt>
                <c:pt idx="20">
                  <c:v>0.16386008323731444</c:v>
                </c:pt>
                <c:pt idx="21">
                  <c:v>0.17071626336798726</c:v>
                </c:pt>
                <c:pt idx="22">
                  <c:v>0.1454364892533283</c:v>
                </c:pt>
                <c:pt idx="23">
                  <c:v>0.16046000481624945</c:v>
                </c:pt>
                <c:pt idx="24">
                  <c:v>0.16337648236110872</c:v>
                </c:pt>
                <c:pt idx="25">
                  <c:v>0.17533289728792134</c:v>
                </c:pt>
                <c:pt idx="26">
                  <c:v>0.17382448597294256</c:v>
                </c:pt>
              </c:numCache>
            </c:numRef>
          </c:xVal>
          <c:yVal>
            <c:numRef>
              <c:f>Sheet1!$F$2:$F$28</c:f>
              <c:numCache>
                <c:formatCode>0%</c:formatCode>
                <c:ptCount val="27"/>
                <c:pt idx="0">
                  <c:v>0.30796887088699798</c:v>
                </c:pt>
                <c:pt idx="1">
                  <c:v>0.29368383100068834</c:v>
                </c:pt>
                <c:pt idx="2">
                  <c:v>0.28609803881965623</c:v>
                </c:pt>
                <c:pt idx="3">
                  <c:v>0.28916583106527238</c:v>
                </c:pt>
                <c:pt idx="4">
                  <c:v>0.32173153051257003</c:v>
                </c:pt>
                <c:pt idx="5">
                  <c:v>0.28261187814748784</c:v>
                </c:pt>
                <c:pt idx="6">
                  <c:v>0.28931469014327638</c:v>
                </c:pt>
                <c:pt idx="7">
                  <c:v>0.34662376269968315</c:v>
                </c:pt>
                <c:pt idx="8">
                  <c:v>0.31461119159535994</c:v>
                </c:pt>
                <c:pt idx="9">
                  <c:v>0.29838261247975245</c:v>
                </c:pt>
                <c:pt idx="10">
                  <c:v>0.2996034703795355</c:v>
                </c:pt>
                <c:pt idx="11">
                  <c:v>0.28881206788183533</c:v>
                </c:pt>
                <c:pt idx="12">
                  <c:v>0.28566431301418671</c:v>
                </c:pt>
                <c:pt idx="13">
                  <c:v>0.28361455312417611</c:v>
                </c:pt>
                <c:pt idx="14">
                  <c:v>0.32472126716616651</c:v>
                </c:pt>
                <c:pt idx="15">
                  <c:v>0.33109119539648907</c:v>
                </c:pt>
                <c:pt idx="16">
                  <c:v>0.33046277279333164</c:v>
                </c:pt>
                <c:pt idx="17">
                  <c:v>0.30650906102000081</c:v>
                </c:pt>
                <c:pt idx="18">
                  <c:v>0.28711988641991615</c:v>
                </c:pt>
                <c:pt idx="19">
                  <c:v>0.28785003292149192</c:v>
                </c:pt>
                <c:pt idx="20">
                  <c:v>0.28567033305130374</c:v>
                </c:pt>
                <c:pt idx="21">
                  <c:v>0.29833338399843318</c:v>
                </c:pt>
                <c:pt idx="22">
                  <c:v>0.27764998739601715</c:v>
                </c:pt>
                <c:pt idx="23">
                  <c:v>0.28573308476806669</c:v>
                </c:pt>
                <c:pt idx="24">
                  <c:v>0.3039190682648984</c:v>
                </c:pt>
                <c:pt idx="25">
                  <c:v>0.34119358022126423</c:v>
                </c:pt>
                <c:pt idx="26">
                  <c:v>0.32735820340244193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Sheet1!$I$2:$I$28</c15:f>
                <c15:dlblRangeCache>
                  <c:ptCount val="27"/>
                  <c:pt idx="0">
                    <c:v>CW</c:v>
                  </c:pt>
                  <c:pt idx="1">
                    <c:v>CN</c:v>
                  </c:pt>
                  <c:pt idx="2">
                    <c:v>CE</c:v>
                  </c:pt>
                  <c:pt idx="3">
                    <c:v>C</c:v>
                  </c:pt>
                  <c:pt idx="4">
                    <c:v>DL</c:v>
                  </c:pt>
                  <c:pt idx="5">
                    <c:v>D</c:v>
                  </c:pt>
                  <c:pt idx="6">
                    <c:v>G</c:v>
                  </c:pt>
                  <c:pt idx="7">
                    <c:v>KY</c:v>
                  </c:pt>
                  <c:pt idx="8">
                    <c:v>KE</c:v>
                  </c:pt>
                  <c:pt idx="9">
                    <c:v>KK</c:v>
                  </c:pt>
                  <c:pt idx="10">
                    <c:v>LS</c:v>
                  </c:pt>
                  <c:pt idx="11">
                    <c:v>LM</c:v>
                  </c:pt>
                  <c:pt idx="12">
                    <c:v>LK</c:v>
                  </c:pt>
                  <c:pt idx="13">
                    <c:v>LD</c:v>
                  </c:pt>
                  <c:pt idx="14">
                    <c:v>LH</c:v>
                  </c:pt>
                  <c:pt idx="15">
                    <c:v>MO</c:v>
                  </c:pt>
                  <c:pt idx="16">
                    <c:v>MH</c:v>
                  </c:pt>
                  <c:pt idx="17">
                    <c:v>MN</c:v>
                  </c:pt>
                  <c:pt idx="18">
                    <c:v>OY</c:v>
                  </c:pt>
                  <c:pt idx="19">
                    <c:v>RN</c:v>
                  </c:pt>
                  <c:pt idx="20">
                    <c:v>SO</c:v>
                  </c:pt>
                  <c:pt idx="21">
                    <c:v>State</c:v>
                  </c:pt>
                  <c:pt idx="22">
                    <c:v>TN/TS</c:v>
                  </c:pt>
                  <c:pt idx="23">
                    <c:v>WD/W</c:v>
                  </c:pt>
                  <c:pt idx="24">
                    <c:v>WH</c:v>
                  </c:pt>
                  <c:pt idx="25">
                    <c:v>WX</c:v>
                  </c:pt>
                  <c:pt idx="26">
                    <c:v>WW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9A13-4245-82ED-0B69AFFE1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856319"/>
        <c:axId val="2084857151"/>
      </c:scatterChart>
      <c:valAx>
        <c:axId val="2084856319"/>
        <c:scaling>
          <c:orientation val="minMax"/>
          <c:min val="0.12000000000000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>
                    <a:solidFill>
                      <a:sysClr val="windowText" lastClr="000000"/>
                    </a:solidFill>
                  </a:rPr>
                  <a:t>%</a:t>
                </a:r>
                <a:r>
                  <a:rPr lang="en-IE" sz="1100" baseline="0">
                    <a:solidFill>
                      <a:sysClr val="windowText" lastClr="000000"/>
                    </a:solidFill>
                  </a:rPr>
                  <a:t> of Labour Force in reciept of PUP (Avg. March 2020 - May 2021)</a:t>
                </a:r>
                <a:endParaRPr lang="en-IE" sz="11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57151"/>
        <c:crosses val="autoZero"/>
        <c:crossBetween val="midCat"/>
      </c:valAx>
      <c:valAx>
        <c:axId val="2084857151"/>
        <c:scaling>
          <c:orientation val="minMax"/>
          <c:max val="0.38000000000000006"/>
          <c:min val="0.22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100" dirty="0">
                    <a:solidFill>
                      <a:sysClr val="windowText" lastClr="000000"/>
                    </a:solidFill>
                  </a:rPr>
                  <a:t>%</a:t>
                </a:r>
                <a:r>
                  <a:rPr lang="en-IE" sz="1100" baseline="0" dirty="0">
                    <a:solidFill>
                      <a:sysClr val="windowText" lastClr="000000"/>
                    </a:solidFill>
                  </a:rPr>
                  <a:t> of Employment in “Severely Affected” COVID Sectors</a:t>
                </a:r>
                <a:endParaRPr lang="en-IE" sz="11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897412598327282E-4"/>
              <c:y val="0.11907280017938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856319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alpha val="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2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72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57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8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3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00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7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15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29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30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441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b9aa7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b9aa7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9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ilchi.mp/b6a58ab3cf5a/insights-mailing-list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esterndevelopment.ie/insights/" TargetMode="External"/><Relationship Id="rId4" Type="http://schemas.openxmlformats.org/officeDocument/2006/relationships/hyperlink" Target="https://westerndevelopment.ie/policy/publication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esterndevelopment.ie/wp-content/uploads/2020/07/WDC-Strategy-2019-2024-EN.pd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esterndevelopment.ie/wp-content/uploads/2021/04/Regional-Economic-Impact-of-COVID-Final-2.pdf?dl=1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entralbank.ie/docs/default-source/publications/economic-letters/vol-2020-no-10-reg-impact-of-covid-19-western-reg-and-atlantic-eco-corridor-lydon-mcgrath.pdf?sfvrsn=1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esterndevelopment.ie/policy/publications/?q=timely%20economic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41935" y="1016295"/>
            <a:ext cx="7378383" cy="2489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GB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WDC Presentation: </a:t>
            </a:r>
            <a:br>
              <a:rPr lang="en-GB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GB" sz="2000" baseline="30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GB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Annual NERI Labour Market Conference.</a:t>
            </a:r>
            <a:br>
              <a:rPr lang="en-GB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GB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Regional Economic Impact of COVID 19: The Western Region and Atlantic Economic Corridor</a:t>
            </a:r>
            <a:endParaRPr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03301" y="3601178"/>
            <a:ext cx="4191429" cy="89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Luke McGrath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Economist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Policy Analysis Team</a:t>
            </a:r>
            <a:endParaRPr sz="24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06/07/202</a:t>
            </a:r>
            <a:r>
              <a:rPr lang="en-GB" sz="1200" b="1" dirty="0">
                <a:solidFill>
                  <a:srgbClr val="FFFFFF"/>
                </a:solidFill>
                <a:latin typeface="Lato Light"/>
                <a:ea typeface="Lato"/>
                <a:cs typeface="Lato"/>
                <a:sym typeface="Lato Light"/>
              </a:rPr>
              <a:t>1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7404BCA8-AEA1-AE4E-B873-0C089DA2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323906" y="157780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Economic Structures linked w/impacts &amp; Recovery  </a:t>
            </a: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F84B9D70-034A-4316-BD35-8243268A4924}"/>
              </a:ext>
            </a:extLst>
          </p:cNvPr>
          <p:cNvSpPr txBox="1">
            <a:spLocks/>
          </p:cNvSpPr>
          <p:nvPr/>
        </p:nvSpPr>
        <p:spPr>
          <a:xfrm>
            <a:off x="5545768" y="1031683"/>
            <a:ext cx="3598232" cy="364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000" indent="-288000">
              <a:lnSpc>
                <a:spcPct val="100000"/>
              </a:lnSpc>
              <a:spcAft>
                <a:spcPts val="300"/>
              </a:spcAft>
            </a:pPr>
            <a:r>
              <a:rPr lang="en-IE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Strong positive correlation b/t Covid-19 employment exposure and PUP % of LF. </a:t>
            </a:r>
          </a:p>
          <a:p>
            <a:pPr marL="360000" lvl="1" indent="-288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Pearson Coeff. = 0.7 (0.6 ex. Kerry and Donegal)</a:t>
            </a:r>
          </a:p>
          <a:p>
            <a:pPr marL="360000" lvl="1" indent="-288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Helps explain within region variation  E.g. Roscommon v Kerry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8000" indent="-288000">
              <a:lnSpc>
                <a:spcPct val="100000"/>
              </a:lnSpc>
              <a:spcAft>
                <a:spcPts val="300"/>
              </a:spcAft>
            </a:pPr>
            <a:r>
              <a:rPr lang="en-IE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Potential for Regional (&amp; within region) Medium Term Unemployment Variation.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7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8000" indent="-288000">
              <a:lnSpc>
                <a:spcPct val="100000"/>
              </a:lnSpc>
              <a:spcAft>
                <a:spcPts val="300"/>
              </a:spcAft>
            </a:pPr>
            <a:r>
              <a:rPr lang="en-IE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COVID- exposure explains initial impacts but may not determine LT term impacts given structural issues identified.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E.g. Roscommon % of public service employment may act as cushion but might constrain recovery phase? </a:t>
            </a:r>
          </a:p>
          <a:p>
            <a:pPr marL="114300" indent="0">
              <a:lnSpc>
                <a:spcPct val="100000"/>
              </a:lnSpc>
              <a:buNone/>
            </a:pPr>
            <a:endParaRPr lang="en-IE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4923C8E-9A07-415D-941A-9DEE7498E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994145"/>
              </p:ext>
            </p:extLst>
          </p:nvPr>
        </p:nvGraphicFramePr>
        <p:xfrm>
          <a:off x="201922" y="491233"/>
          <a:ext cx="5644543" cy="49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707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636D1E86-2E42-6E46-B65D-3B4F7F43E79D}"/>
              </a:ext>
            </a:extLst>
          </p:cNvPr>
          <p:cNvSpPr txBox="1">
            <a:spLocks/>
          </p:cNvSpPr>
          <p:nvPr/>
        </p:nvSpPr>
        <p:spPr>
          <a:xfrm>
            <a:off x="1037878" y="4658514"/>
            <a:ext cx="1006075" cy="31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l"/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708859" y="23004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Policy Insights – Concluding Remarks 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-71126" y="348876"/>
            <a:ext cx="8972672" cy="44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/>
            <a:endParaRPr lang="en-IE" sz="18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b="1" dirty="0">
                <a:latin typeface="Corbel" panose="020B0503020204020204" pitchFamily="34" charset="0"/>
                <a:ea typeface="Cambria" panose="02040503050406030204" pitchFamily="18" charset="0"/>
              </a:rPr>
              <a:t>Regional dynamics of the COVID-19 shock are influenced by pre-pandemic economic structures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600" dirty="0">
                <a:latin typeface="Corbel" panose="020B0503020204020204" pitchFamily="34" charset="0"/>
                <a:ea typeface="Cambria" panose="02040503050406030204" pitchFamily="18" charset="0"/>
              </a:rPr>
              <a:t>Reiterates the need for further diversification of the regional employment base – potential opportunities w/ remote working.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1050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b="1" dirty="0">
                <a:latin typeface="Corbel" panose="020B0503020204020204" pitchFamily="34" charset="0"/>
                <a:ea typeface="Cambria" panose="02040503050406030204" pitchFamily="18" charset="0"/>
              </a:rPr>
              <a:t>Need to avoid repeat of sluggish recovery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600" dirty="0">
                <a:latin typeface="Corbel" panose="020B0503020204020204" pitchFamily="34" charset="0"/>
                <a:ea typeface="Cambria" panose="02040503050406030204" pitchFamily="18" charset="0"/>
              </a:rPr>
              <a:t>Recent WDC Submissions on NDP Review to Renew + NIFTI.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sz="1600" dirty="0">
                <a:latin typeface="Corbel" panose="020B0503020204020204" pitchFamily="34" charset="0"/>
                <a:ea typeface="Cambria" panose="02040503050406030204" pitchFamily="18" charset="0"/>
              </a:rPr>
              <a:t>Regional growth depends on Infrastructure &amp; the 3 E’s (education, enterprise &amp; employment).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en-GB" sz="1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n-GB" sz="1050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000" b="1" dirty="0">
                <a:latin typeface="Corbel" panose="020B0503020204020204" pitchFamily="34" charset="0"/>
                <a:ea typeface="Cambria" panose="02040503050406030204" pitchFamily="18" charset="0"/>
              </a:rPr>
              <a:t>Sign up to the Policy Team’s Insights Mailing List here: </a:t>
            </a:r>
            <a:r>
              <a:rPr lang="en-IE" sz="1600" dirty="0">
                <a:hlinkClick r:id="rId5"/>
              </a:rPr>
              <a:t>https://mailchi.mp/b6a58ab3cf5a/insights-mailing-list</a:t>
            </a:r>
            <a:endParaRPr lang="en-GB" sz="16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en-GB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7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32359" y="1093252"/>
            <a:ext cx="5924271" cy="2844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Thank You </a:t>
            </a:r>
            <a:br>
              <a:rPr lang="en-US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See our policy outputs here:</a:t>
            </a:r>
            <a:b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https://westerndevelopment.ie/policy/publications/</a:t>
            </a:r>
            <a:b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Follow our Insights Blog here: </a:t>
            </a:r>
            <a:br>
              <a:rPr lang="en-US" sz="1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https://westerndevelopment.ie/insights/</a:t>
            </a:r>
            <a:b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IE" sz="16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Sign up to the Policy Team’s Blog Mailing List here:</a:t>
            </a:r>
            <a:br>
              <a:rPr lang="en-IE" sz="16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IE" sz="1400" u="sng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https://mailchi.mp/b6a58ab3cf5a/insights-mailing-list</a:t>
            </a:r>
            <a:br>
              <a:rPr lang="en-IE" sz="1400" u="sng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b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IE" sz="14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br>
              <a:rPr lang="en-US" sz="3200" dirty="0">
                <a:solidFill>
                  <a:srgbClr val="1A366D"/>
                </a:solidFill>
                <a:latin typeface="Calibri" panose="020F0502020204030204"/>
              </a:rPr>
            </a:br>
            <a:endParaRPr sz="24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32359" y="3937489"/>
            <a:ext cx="2891195" cy="89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Luke McGrath</a:t>
            </a:r>
            <a:endParaRPr sz="1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Economist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Policy Analysis Team</a:t>
            </a:r>
            <a:endParaRPr sz="18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20/10/2020</a:t>
            </a:r>
            <a:endParaRPr sz="12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7404BCA8-AEA1-AE4E-B873-0C089DA23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636D1E86-2E42-6E46-B65D-3B4F7F43E79D}"/>
              </a:ext>
            </a:extLst>
          </p:cNvPr>
          <p:cNvSpPr txBox="1">
            <a:spLocks/>
          </p:cNvSpPr>
          <p:nvPr/>
        </p:nvSpPr>
        <p:spPr>
          <a:xfrm>
            <a:off x="1037878" y="4658514"/>
            <a:ext cx="1006075" cy="31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l"/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708859" y="23004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Additional Slide 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-57272" y="560725"/>
            <a:ext cx="8972672" cy="449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2"/>
            <a:endParaRPr lang="en-IE" sz="18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latin typeface="Corbel" panose="020B0503020204020204" pitchFamily="34" charset="0"/>
                <a:ea typeface="Cambria" panose="02040503050406030204" pitchFamily="18" charset="0"/>
              </a:rPr>
              <a:t>Daly and Lawless COVID Sectors “severely affected” NACE 2 digit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Corbel" panose="020B0503020204020204" pitchFamily="34" charset="0"/>
                <a:ea typeface="Cambria" panose="02040503050406030204" pitchFamily="18" charset="0"/>
              </a:rPr>
              <a:t>Mining, quarrying &amp; extraction, construction &amp; construction works, wholesale &amp; retail trade &amp; repair of vehicles, wholesale trade, retail trade, water transport services, air transport services, accommodation services, food &amp; beverage services, publishing, film &amp; broadcasting services, real estate activities, travel agency &amp; tourism service activities, cultural, arts &amp; gambling activities, recreation and sports activities, repair of consumer goods, other personal service activities. </a:t>
            </a:r>
          </a:p>
          <a:p>
            <a:pPr>
              <a:lnSpc>
                <a:spcPct val="100000"/>
              </a:lnSpc>
            </a:pPr>
            <a:endParaRPr lang="en-GB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lvl="1">
              <a:lnSpc>
                <a:spcPct val="100000"/>
              </a:lnSpc>
            </a:pPr>
            <a:endParaRPr lang="en-GB" sz="16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0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13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34937" y="222357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Western Development Commission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93639" y="1220985"/>
            <a:ext cx="4065750" cy="392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State body – Department of Rural and Community Development (DRCD)</a:t>
            </a:r>
          </a:p>
          <a:p>
            <a:pPr marL="0" indent="0">
              <a:buNone/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WDC Act 1998 </a:t>
            </a:r>
          </a:p>
          <a:p>
            <a:pPr marL="0" indent="0">
              <a:buNone/>
            </a:pPr>
            <a:r>
              <a:rPr lang="en-IE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‘….</a:t>
            </a:r>
            <a:r>
              <a:rPr lang="en-IE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foster and promote the economic and social development of the Western Region’</a:t>
            </a:r>
          </a:p>
          <a:p>
            <a:endParaRPr lang="en-IE" sz="1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 county Western Region</a:t>
            </a:r>
          </a:p>
          <a:p>
            <a:pPr marL="114300" indent="0" algn="ctr"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(Clare, Donegal, Galway, Leitrim Mayo, Roscommon, Sligo)</a:t>
            </a: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122076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Our work is built on 3 key pillars:</a:t>
            </a:r>
            <a:br>
              <a:rPr lang="en-GB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</a:br>
            <a:endParaRPr lang="en-GB" b="1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Font typeface="+mj-lt"/>
              <a:buAutoNum type="arabicPeriod"/>
            </a:pPr>
            <a:r>
              <a:rPr lang="en-GB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promotion</a:t>
            </a:r>
          </a:p>
          <a:p>
            <a:pPr>
              <a:buFont typeface="+mj-lt"/>
              <a:buAutoNum type="arabicPeriod"/>
            </a:pPr>
            <a:r>
              <a:rPr lang="en-GB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leadership</a:t>
            </a:r>
          </a:p>
          <a:p>
            <a:pPr>
              <a:buFont typeface="+mj-lt"/>
              <a:buAutoNum type="arabicPeriod"/>
            </a:pPr>
            <a:r>
              <a:rPr lang="en-GB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Sustainable enterprise</a:t>
            </a:r>
          </a:p>
          <a:p>
            <a:pPr marL="114300" indent="0">
              <a:buNone/>
            </a:pP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Download WDC Strategy </a:t>
            </a: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here </a:t>
            </a:r>
            <a:endParaRPr lang="en-GB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1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Co-ordinating agency for Atlantic Economic Corridor </a:t>
            </a:r>
            <a:r>
              <a:rPr lang="en-GB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(Western Region + Limerick and Kerry)</a:t>
            </a:r>
          </a:p>
        </p:txBody>
      </p:sp>
    </p:spTree>
    <p:extLst>
      <p:ext uri="{BB962C8B-B14F-4D97-AF65-F5344CB8AC3E}">
        <p14:creationId xmlns:p14="http://schemas.microsoft.com/office/powerpoint/2010/main" val="74085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1933D-4809-421F-9E04-AC5B92C1F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06" y="739127"/>
            <a:ext cx="2490624" cy="3565783"/>
          </a:xfrm>
          <a:prstGeom prst="rect">
            <a:avLst/>
          </a:prstGeom>
        </p:spPr>
      </p:pic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4142" y="838590"/>
            <a:ext cx="6827676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en-GB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Report published in March 2021 – looking back at 2020.  </a:t>
            </a:r>
          </a:p>
          <a:p>
            <a:pPr marL="360000" lvl="1" indent="-252000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Builds on Joint work with the Central Bank of Ireland (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6"/>
              </a:rPr>
              <a:t>Lydon and McGrath, 2020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</a:t>
            </a:r>
            <a:endParaRPr lang="en-IE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50000"/>
              </a:lnSpc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C1DEB9-98D2-4861-882A-47C233E27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727" y="1704389"/>
            <a:ext cx="1799770" cy="2300429"/>
          </a:xfrm>
          <a:prstGeom prst="rect">
            <a:avLst/>
          </a:prstGeom>
        </p:spPr>
      </p:pic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C646270-07E7-43E5-9B94-B7A7A7BA6F44}"/>
              </a:ext>
            </a:extLst>
          </p:cNvPr>
          <p:cNvSpPr txBox="1">
            <a:spLocks/>
          </p:cNvSpPr>
          <p:nvPr/>
        </p:nvSpPr>
        <p:spPr>
          <a:xfrm>
            <a:off x="45600" y="783816"/>
            <a:ext cx="5163015" cy="212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1) Pre-pandemic Economic Structures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2) Covid-19 Exposure Metrics – Output &amp; Employment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3) Regional Labour Market Impacts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4) Economic Structures Linked w/Impacts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5) Concluding Remarks</a:t>
            </a:r>
          </a:p>
          <a:p>
            <a:pPr marL="114300" indent="0">
              <a:lnSpc>
                <a:spcPct val="10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6CE66949-737B-43B7-AF8B-9F94FC71ECE4}"/>
              </a:ext>
            </a:extLst>
          </p:cNvPr>
          <p:cNvSpPr txBox="1">
            <a:spLocks/>
          </p:cNvSpPr>
          <p:nvPr/>
        </p:nvSpPr>
        <p:spPr>
          <a:xfrm>
            <a:off x="6108529" y="2854603"/>
            <a:ext cx="5163015" cy="98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IE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Download the Report</a:t>
            </a:r>
            <a:r>
              <a:rPr lang="en-GB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8"/>
              </a:rPr>
              <a:t> Here</a:t>
            </a: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14766" y="200573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Note on “Regional” Data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373468" y="1219228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E" sz="18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B10DD3E-F33F-4D82-8C3E-BB5261F15E06}"/>
              </a:ext>
            </a:extLst>
          </p:cNvPr>
          <p:cNvSpPr txBox="1">
            <a:spLocks/>
          </p:cNvSpPr>
          <p:nvPr/>
        </p:nvSpPr>
        <p:spPr>
          <a:xfrm>
            <a:off x="5030700" y="1238489"/>
            <a:ext cx="4065750" cy="23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en-GB" sz="1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171FE2F3-A61B-4904-9F56-0ABCC9CE4315}"/>
              </a:ext>
            </a:extLst>
          </p:cNvPr>
          <p:cNvSpPr txBox="1">
            <a:spLocks/>
          </p:cNvSpPr>
          <p:nvPr/>
        </p:nvSpPr>
        <p:spPr>
          <a:xfrm>
            <a:off x="-2217" y="920573"/>
            <a:ext cx="3702672" cy="3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-252000">
              <a:lnSpc>
                <a:spcPct val="150000"/>
              </a:lnSpc>
            </a:pPr>
            <a:r>
              <a:rPr lang="en-GB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Data Constraints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Considerable Lag for regional key economic data. 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Trade off between availability and granularity </a:t>
            </a:r>
          </a:p>
          <a:p>
            <a:pPr marL="914400" lvl="2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NUTS vs County data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WDC needs County data to construct “Western Region” data</a:t>
            </a:r>
          </a:p>
          <a:p>
            <a:pPr marL="457200" lvl="1" indent="-252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Often need to use “Northern and Western” “Border” &amp; “West” as proxy</a:t>
            </a:r>
            <a:r>
              <a:rPr lang="en-GB" sz="1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IE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Pandemic has shown need for Timelier Economic Data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</a:pPr>
            <a:r>
              <a:rPr lang="en-IE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WDC now provides a Timely Economic Indicators Series see here</a:t>
            </a:r>
            <a:r>
              <a:rPr lang="en-IE" sz="1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 </a:t>
            </a:r>
            <a:r>
              <a:rPr lang="en-IE" sz="1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https://westerndevelopment.ie/policy/publications/?q=timely%20economic</a:t>
            </a: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50000"/>
              </a:lnSpc>
            </a:pPr>
            <a:endParaRPr lang="en-IE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05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E12C7FC-EFA7-4B94-97EF-9AFDA65AD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8353"/>
              </p:ext>
            </p:extLst>
          </p:nvPr>
        </p:nvGraphicFramePr>
        <p:xfrm>
          <a:off x="3745060" y="1133956"/>
          <a:ext cx="5237294" cy="28755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7592">
                  <a:extLst>
                    <a:ext uri="{9D8B030D-6E8A-4147-A177-3AD203B41FA5}">
                      <a16:colId xmlns:a16="http://schemas.microsoft.com/office/drawing/2014/main" val="3008327090"/>
                    </a:ext>
                  </a:extLst>
                </a:gridCol>
                <a:gridCol w="1064823">
                  <a:extLst>
                    <a:ext uri="{9D8B030D-6E8A-4147-A177-3AD203B41FA5}">
                      <a16:colId xmlns:a16="http://schemas.microsoft.com/office/drawing/2014/main" val="3240975539"/>
                    </a:ext>
                  </a:extLst>
                </a:gridCol>
                <a:gridCol w="2814879">
                  <a:extLst>
                    <a:ext uri="{9D8B030D-6E8A-4147-A177-3AD203B41FA5}">
                      <a16:colId xmlns:a16="http://schemas.microsoft.com/office/drawing/2014/main" val="3683412168"/>
                    </a:ext>
                  </a:extLst>
                </a:gridCol>
              </a:tblGrid>
              <a:tr h="287795"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 Regions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05214"/>
                  </a:ext>
                </a:extLst>
              </a:tr>
              <a:tr h="38767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Northern &amp; Western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Cavan, Donegal, Leitrim, Monaghan, Sligo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43686"/>
                  </a:ext>
                </a:extLst>
              </a:tr>
              <a:tr h="28967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Mayo, Roscommon, Galway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06586"/>
                  </a:ext>
                </a:extLst>
              </a:tr>
              <a:tr h="25649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Southern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Mid-West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Clare, Tipperary, Limerick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76838"/>
                  </a:ext>
                </a:extLst>
              </a:tr>
              <a:tr h="40787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South-East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Carlow, Kilkenny, Wexford, Waterford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598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South-West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Kerry, Cork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696778"/>
                  </a:ext>
                </a:extLst>
              </a:tr>
              <a:tr h="27593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 &amp; Midland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88103"/>
                  </a:ext>
                </a:extLst>
              </a:tr>
              <a:tr h="25649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Mid-East</a:t>
                      </a:r>
                      <a:endParaRPr lang="en-IE" sz="18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Kildare, Meath, Wicklow, Louth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40942"/>
                  </a:ext>
                </a:extLst>
              </a:tr>
              <a:tr h="40542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Midlands</a:t>
                      </a:r>
                      <a:endParaRPr lang="en-IE" sz="1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Laois, Longford, Offaly, Westmeath</a:t>
                      </a:r>
                      <a:endParaRPr lang="en-IE" sz="16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0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55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-11228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34937" y="222357"/>
            <a:ext cx="6987527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Pre-Pandemic Economic Structures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-43826" y="1039185"/>
            <a:ext cx="4945044" cy="41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Historical pattern of concentrated employment towards tourism, agriculture, and public services. </a:t>
            </a:r>
          </a:p>
          <a:p>
            <a:pPr marL="54000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Low share of employment in Knowledge Intensive Services (KIS).</a:t>
            </a: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IE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Enterprise structure reliant on very small firms (&lt;10 employees).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34% of “business economy” vs  16% in Dublin &amp; 26% State.</a:t>
            </a:r>
          </a:p>
          <a:p>
            <a:pPr marL="2225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endParaRPr lang="en-GB" sz="9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High GVA shares in Public Services </a:t>
            </a: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25% vs 10% rest of State</a:t>
            </a: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); </a:t>
            </a: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Locally Traded Services </a:t>
            </a: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16% vs 13%); </a:t>
            </a: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Construction </a:t>
            </a: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7% vs 2.5%)</a:t>
            </a:r>
            <a:r>
              <a:rPr lang="en-GB" sz="105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11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&amp; Real Estate </a:t>
            </a: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GB" sz="11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12% vs 5.5%</a:t>
            </a: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</a:pPr>
            <a:r>
              <a:rPr lang="en-GB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 divergence from last recession.</a:t>
            </a: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Sluggish recovery in income, output and employment growth.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Duality of public sector employment? Security yes, but growth prospects?</a:t>
            </a:r>
          </a:p>
          <a:p>
            <a:pPr marL="720000"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sz="1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GB" sz="1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0000"/>
              </a:lnSpc>
            </a:pPr>
            <a:endParaRPr lang="en-IE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D76E89-EA30-4A72-96D5-0186FC5FF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5021"/>
              </p:ext>
            </p:extLst>
          </p:nvPr>
        </p:nvGraphicFramePr>
        <p:xfrm>
          <a:off x="4807527" y="963366"/>
          <a:ext cx="4461090" cy="395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506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548240" y="271924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COVID-Exposure: Output and Employment  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EDEE444E-291E-6C42-81B3-6F549D5C2D47}"/>
              </a:ext>
            </a:extLst>
          </p:cNvPr>
          <p:cNvSpPr txBox="1">
            <a:spLocks/>
          </p:cNvSpPr>
          <p:nvPr/>
        </p:nvSpPr>
        <p:spPr>
          <a:xfrm>
            <a:off x="-94450" y="1137831"/>
            <a:ext cx="4444777" cy="280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Daly and Lawless (2020) list sectors “severely affected” by COVID-19.</a:t>
            </a: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endParaRPr lang="en-IE" sz="2000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N&amp;W and Midland have higher GVA exposure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orbel" panose="020B0503020204020204" pitchFamily="34" charset="0"/>
                <a:ea typeface="Cambria" panose="02040503050406030204" pitchFamily="18" charset="0"/>
              </a:rPr>
              <a:t>Driven by LTS, Construction and Real Estate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sz="20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sz="1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360000"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AEC/WR E</a:t>
            </a:r>
            <a:r>
              <a:rPr lang="en-I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mployment exposure close to national average but the aggregate hides within region variation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Kerry, Donegal, Mayo comparatively high exposure + all 3 have high shares of </a:t>
            </a:r>
            <a:r>
              <a:rPr lang="en-I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&amp; food employment</a:t>
            </a:r>
            <a:endParaRPr lang="en-IE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4300" indent="0">
              <a:buNone/>
            </a:pPr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B6F40DB-15DB-4316-A5C9-872B6C29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365292"/>
              </p:ext>
            </p:extLst>
          </p:nvPr>
        </p:nvGraphicFramePr>
        <p:xfrm>
          <a:off x="4473233" y="730548"/>
          <a:ext cx="4670767" cy="275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77C7960-3BCA-4F53-8C2B-7F8051907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94838"/>
              </p:ext>
            </p:extLst>
          </p:nvPr>
        </p:nvGraphicFramePr>
        <p:xfrm>
          <a:off x="5755405" y="3529102"/>
          <a:ext cx="2449188" cy="1599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4988">
                  <a:extLst>
                    <a:ext uri="{9D8B030D-6E8A-4147-A177-3AD203B41FA5}">
                      <a16:colId xmlns:a16="http://schemas.microsoft.com/office/drawing/2014/main" val="787488657"/>
                    </a:ext>
                  </a:extLst>
                </a:gridCol>
                <a:gridCol w="1384200">
                  <a:extLst>
                    <a:ext uri="{9D8B030D-6E8A-4147-A177-3AD203B41FA5}">
                      <a16:colId xmlns:a16="http://schemas.microsoft.com/office/drawing/2014/main" val="1946213448"/>
                    </a:ext>
                  </a:extLst>
                </a:gridCol>
              </a:tblGrid>
              <a:tr h="376280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Employment in COVID-19 “severely affected“ sectors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48695"/>
                  </a:ext>
                </a:extLst>
              </a:tr>
              <a:tr h="27171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05960"/>
                  </a:ext>
                </a:extLst>
              </a:tr>
              <a:tr h="27171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AEC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09783"/>
                  </a:ext>
                </a:extLst>
              </a:tr>
              <a:tr h="27171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Kerry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10340"/>
                  </a:ext>
                </a:extLst>
              </a:tr>
              <a:tr h="3264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Roscommon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IE" sz="8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1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13" y="-8082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D2297E2-21E2-4C4B-8083-F8BAA8452D97}"/>
              </a:ext>
            </a:extLst>
          </p:cNvPr>
          <p:cNvSpPr txBox="1">
            <a:spLocks/>
          </p:cNvSpPr>
          <p:nvPr/>
        </p:nvSpPr>
        <p:spPr>
          <a:xfrm>
            <a:off x="2653103" y="22791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Labour Market Impacts: COVID Payments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ADAC9-5F3C-4129-A39C-2CCB61275526}"/>
              </a:ext>
            </a:extLst>
          </p:cNvPr>
          <p:cNvSpPr txBox="1"/>
          <p:nvPr/>
        </p:nvSpPr>
        <p:spPr>
          <a:xfrm>
            <a:off x="397869" y="1361130"/>
            <a:ext cx="191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668B8535-9EF5-4B54-B990-9AA7D2AD2992}"/>
              </a:ext>
            </a:extLst>
          </p:cNvPr>
          <p:cNvSpPr txBox="1">
            <a:spLocks/>
          </p:cNvSpPr>
          <p:nvPr/>
        </p:nvSpPr>
        <p:spPr>
          <a:xfrm>
            <a:off x="-190790" y="893679"/>
            <a:ext cx="460715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In general, AEC/WR aggregate for PUP % of LF above national average and EWSS  below national average but considerable within-region variation.</a:t>
            </a: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C3BC731-42B9-4B19-A757-B8E259B3E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271025"/>
              </p:ext>
            </p:extLst>
          </p:nvPr>
        </p:nvGraphicFramePr>
        <p:xfrm>
          <a:off x="4696656" y="1039079"/>
          <a:ext cx="4248254" cy="331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759CEEE-593F-4A05-A9C8-5D84F2C93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125163"/>
              </p:ext>
            </p:extLst>
          </p:nvPr>
        </p:nvGraphicFramePr>
        <p:xfrm>
          <a:off x="93140" y="2351801"/>
          <a:ext cx="4382513" cy="27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255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0ECEC65-C927-424D-AE4F-C96A94EDE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2701"/>
              </p:ext>
            </p:extLst>
          </p:nvPr>
        </p:nvGraphicFramePr>
        <p:xfrm>
          <a:off x="4788080" y="1190875"/>
          <a:ext cx="4100025" cy="37697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4115">
                  <a:extLst>
                    <a:ext uri="{9D8B030D-6E8A-4147-A177-3AD203B41FA5}">
                      <a16:colId xmlns:a16="http://schemas.microsoft.com/office/drawing/2014/main" val="515102453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2526572114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648998421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1574149425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98960224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3454083160"/>
                    </a:ext>
                  </a:extLst>
                </a:gridCol>
              </a:tblGrid>
              <a:tr h="214080">
                <a:tc gridSpan="6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cs typeface="Times New Roman" panose="02020603050405020304" pitchFamily="18" charset="0"/>
                        </a:rPr>
                        <a:t>Regional Covid Adjusted Unemployment Rate 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13519"/>
                  </a:ext>
                </a:extLst>
              </a:tr>
              <a:tr h="1979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2444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998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63658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31796"/>
                  </a:ext>
                </a:extLst>
              </a:tr>
              <a:tr h="3933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Mid-West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31963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South-East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31.8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17.9</a:t>
                      </a: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44830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South-West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28.3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56772"/>
                  </a:ext>
                </a:extLst>
              </a:tr>
              <a:tr h="3109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28.7 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1829"/>
                  </a:ext>
                </a:extLst>
              </a:tr>
              <a:tr h="3933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Mid-East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29.5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8381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Midlands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29.3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1507"/>
                  </a:ext>
                </a:extLst>
              </a:tr>
            </a:tbl>
          </a:graphicData>
        </a:graphic>
      </p:graphicFrame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FA04C633-21E2-4C22-AA4D-CC4AAD8C9345}"/>
              </a:ext>
            </a:extLst>
          </p:cNvPr>
          <p:cNvSpPr txBox="1">
            <a:spLocks/>
          </p:cNvSpPr>
          <p:nvPr/>
        </p:nvSpPr>
        <p:spPr>
          <a:xfrm>
            <a:off x="-141126" y="1003940"/>
            <a:ext cx="5026506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CSO provide National Covid Adjusted Unemployment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orbel" panose="020B0503020204020204" pitchFamily="34" charset="0"/>
                <a:ea typeface="Cambria" panose="02040503050406030204" pitchFamily="18" charset="0"/>
              </a:rPr>
              <a:t>Assume all PUP recipients are “unemployed”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orbel" panose="020B0503020204020204" pitchFamily="34" charset="0"/>
                <a:ea typeface="Cambria" panose="02040503050406030204" pitchFamily="18" charset="0"/>
              </a:rPr>
              <a:t>CSO notes these are not “official” and represent upper bound.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IE" sz="105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I follow CSO approach to get regional estimates.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orbel" panose="020B0503020204020204" pitchFamily="34" charset="0"/>
                <a:ea typeface="Cambria" panose="02040503050406030204" pitchFamily="18" charset="0"/>
              </a:rPr>
              <a:t>Avg. No of PUP recipients (weekly LR series) added to LFS “unemployed” then divided by Labour Force for each quarter from LFS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sz="1050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Border Region typically held highest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orbel" panose="020B0503020204020204" pitchFamily="34" charset="0"/>
                <a:ea typeface="Cambria" panose="02040503050406030204" pitchFamily="18" charset="0"/>
              </a:rPr>
              <a:t> peak at 34.6% q2 2020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5B1496F-0CBE-4488-9F88-28F9EE4D06F8}"/>
              </a:ext>
            </a:extLst>
          </p:cNvPr>
          <p:cNvSpPr txBox="1">
            <a:spLocks/>
          </p:cNvSpPr>
          <p:nvPr/>
        </p:nvSpPr>
        <p:spPr>
          <a:xfrm>
            <a:off x="2387549" y="303816"/>
            <a:ext cx="765788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Labour Market Impacts: COVID-Adjusted Unemployment Rates  </a:t>
            </a:r>
          </a:p>
        </p:txBody>
      </p:sp>
    </p:spTree>
    <p:extLst>
      <p:ext uri="{BB962C8B-B14F-4D97-AF65-F5344CB8AC3E}">
        <p14:creationId xmlns:p14="http://schemas.microsoft.com/office/powerpoint/2010/main" val="313885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26B6C-DF3A-F846-B0CA-883F6475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26" y="0"/>
            <a:ext cx="9187826" cy="5151582"/>
          </a:xfrm>
          <a:prstGeom prst="rect">
            <a:avLst/>
          </a:prstGeom>
        </p:spPr>
      </p:pic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7472165" y="380123"/>
            <a:ext cx="1377600" cy="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3" name="Picture 2" descr="The Western Development Commission logo">
            <a:extLst>
              <a:ext uri="{FF2B5EF4-FFF2-40B4-BE49-F238E27FC236}">
                <a16:creationId xmlns:a16="http://schemas.microsoft.com/office/drawing/2014/main" id="{9A5F924A-7254-C641-A667-97587EEA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5" y="200573"/>
            <a:ext cx="1914894" cy="720000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81A5DF58-FB87-45CF-B91C-E0E2046BCE57}"/>
              </a:ext>
            </a:extLst>
          </p:cNvPr>
          <p:cNvSpPr txBox="1">
            <a:spLocks/>
          </p:cNvSpPr>
          <p:nvPr/>
        </p:nvSpPr>
        <p:spPr>
          <a:xfrm>
            <a:off x="2708859" y="230048"/>
            <a:ext cx="7158155" cy="58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Labour Market Impacts: Job Loss Rates  </a:t>
            </a:r>
          </a:p>
        </p:txBody>
      </p: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E0435D0A-0416-4917-BE97-FAFFE17115BB}"/>
              </a:ext>
            </a:extLst>
          </p:cNvPr>
          <p:cNvSpPr txBox="1">
            <a:spLocks/>
          </p:cNvSpPr>
          <p:nvPr/>
        </p:nvSpPr>
        <p:spPr>
          <a:xfrm>
            <a:off x="-183008" y="1211438"/>
            <a:ext cx="4607157" cy="40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Job loss rates provides an indication of re-employment possibilities.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>
                <a:latin typeface="Corbel" panose="020B0503020204020204" pitchFamily="34" charset="0"/>
                <a:ea typeface="Cambria" panose="02040503050406030204" pitchFamily="18" charset="0"/>
              </a:rPr>
              <a:t>Methods from McGuiness and Kelly (2020) </a:t>
            </a:r>
            <a:endParaRPr lang="en-IE" sz="16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No. “employed” from LFS divided by  </a:t>
            </a:r>
            <a:r>
              <a:rPr lang="en-IE" b="1" dirty="0" err="1">
                <a:latin typeface="Corbel" panose="020B0503020204020204" pitchFamily="34" charset="0"/>
                <a:ea typeface="Cambria" panose="02040503050406030204" pitchFamily="18" charset="0"/>
              </a:rPr>
              <a:t>Avg</a:t>
            </a: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 No. in receipt of PUP.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IE" b="1" dirty="0">
                <a:latin typeface="Corbel" panose="020B0503020204020204" pitchFamily="34" charset="0"/>
                <a:ea typeface="Cambria" panose="02040503050406030204" pitchFamily="18" charset="0"/>
              </a:rPr>
              <a:t>Border Region typically held highest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IE" sz="1600" dirty="0">
                <a:latin typeface="Corbel" panose="020B0503020204020204" pitchFamily="34" charset="0"/>
                <a:ea typeface="Cambria" panose="02040503050406030204" pitchFamily="18" charset="0"/>
              </a:rPr>
              <a:t> peak at 30.9% q2 2020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14300" indent="0">
              <a:lnSpc>
                <a:spcPct val="100000"/>
              </a:lnSpc>
              <a:spcAft>
                <a:spcPts val="300"/>
              </a:spcAft>
              <a:buNone/>
            </a:pPr>
            <a:endParaRPr lang="en-IE" b="1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IE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endParaRPr lang="en-IE" sz="3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EB3717-AEDE-4B29-BB13-A50F43C26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10221"/>
              </p:ext>
            </p:extLst>
          </p:nvPr>
        </p:nvGraphicFramePr>
        <p:xfrm>
          <a:off x="4572000" y="1211438"/>
          <a:ext cx="4199103" cy="36771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077">
                  <a:extLst>
                    <a:ext uri="{9D8B030D-6E8A-4147-A177-3AD203B41FA5}">
                      <a16:colId xmlns:a16="http://schemas.microsoft.com/office/drawing/2014/main" val="515102453"/>
                    </a:ext>
                  </a:extLst>
                </a:gridCol>
                <a:gridCol w="775038">
                  <a:extLst>
                    <a:ext uri="{9D8B030D-6E8A-4147-A177-3AD203B41FA5}">
                      <a16:colId xmlns:a16="http://schemas.microsoft.com/office/drawing/2014/main" val="1457787290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2526572114"/>
                    </a:ext>
                  </a:extLst>
                </a:gridCol>
                <a:gridCol w="543902">
                  <a:extLst>
                    <a:ext uri="{9D8B030D-6E8A-4147-A177-3AD203B41FA5}">
                      <a16:colId xmlns:a16="http://schemas.microsoft.com/office/drawing/2014/main" val="648998421"/>
                    </a:ext>
                  </a:extLst>
                </a:gridCol>
                <a:gridCol w="593441">
                  <a:extLst>
                    <a:ext uri="{9D8B030D-6E8A-4147-A177-3AD203B41FA5}">
                      <a16:colId xmlns:a16="http://schemas.microsoft.com/office/drawing/2014/main" val="1574149425"/>
                    </a:ext>
                  </a:extLst>
                </a:gridCol>
                <a:gridCol w="593441">
                  <a:extLst>
                    <a:ext uri="{9D8B030D-6E8A-4147-A177-3AD203B41FA5}">
                      <a16:colId xmlns:a16="http://schemas.microsoft.com/office/drawing/2014/main" val="98960224"/>
                    </a:ext>
                  </a:extLst>
                </a:gridCol>
                <a:gridCol w="747102">
                  <a:extLst>
                    <a:ext uri="{9D8B030D-6E8A-4147-A177-3AD203B41FA5}">
                      <a16:colId xmlns:a16="http://schemas.microsoft.com/office/drawing/2014/main" val="3454083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400" b="1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40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Job Loss Rates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Lato" panose="020B060402020202020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2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13519"/>
                  </a:ext>
                </a:extLst>
              </a:tr>
              <a:tr h="108607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2021Q1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24442"/>
                  </a:ext>
                </a:extLst>
              </a:tr>
              <a:tr h="231349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25.8 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9982"/>
                  </a:ext>
                </a:extLst>
              </a:tr>
              <a:tr h="292720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21.4 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63658"/>
                  </a:ext>
                </a:extLst>
              </a:tr>
              <a:tr h="231349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31796"/>
                  </a:ext>
                </a:extLst>
              </a:tr>
              <a:tr h="415462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Mid-West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19.2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31963"/>
                  </a:ext>
                </a:extLst>
              </a:tr>
              <a:tr h="476833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South-East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10.5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44830"/>
                  </a:ext>
                </a:extLst>
              </a:tr>
              <a:tr h="476833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South-West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456772"/>
                  </a:ext>
                </a:extLst>
              </a:tr>
              <a:tr h="292720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24.6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15.2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21.4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1829"/>
                  </a:ext>
                </a:extLst>
              </a:tr>
              <a:tr h="415462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Mid-East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26.1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11.7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12.9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20.3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8381"/>
                  </a:ext>
                </a:extLst>
              </a:tr>
              <a:tr h="354091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Midlands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24.9 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10.6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11.0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17.8</a:t>
                      </a:r>
                      <a:endParaRPr lang="en-IE" sz="1100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1" marR="25571" marT="26755" marB="26755">
                    <a:lnL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368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12212</TotalTime>
  <Words>1351</Words>
  <Application>Microsoft Office PowerPoint</Application>
  <PresentationFormat>On-screen Show (16:9)</PresentationFormat>
  <Paragraphs>343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Lato Light</vt:lpstr>
      <vt:lpstr>Corbel</vt:lpstr>
      <vt:lpstr>Arial</vt:lpstr>
      <vt:lpstr>Calibri</vt:lpstr>
      <vt:lpstr>Lato</vt:lpstr>
      <vt:lpstr>Simple Light</vt:lpstr>
      <vt:lpstr>WDC Presentation:  9th Annual NERI Labour Market Conference.  The Regional Economic Impact of COVID 19: The Western Region and Atlantic Economic Corridor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See our policy outputs here: https://westerndevelopment.ie/policy/publications/  Follow our Insights Blog here:  https://westerndevelopment.ie/insights/  Sign up to the Policy Team’s Blog Mailing List here: https://mailchi.mp/b6a58ab3cf5a/insights-mailing-list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Luke McGrath</dc:creator>
  <cp:lastModifiedBy>Luke McGrath</cp:lastModifiedBy>
  <cp:revision>36</cp:revision>
  <dcterms:modified xsi:type="dcterms:W3CDTF">2021-07-06T10:43:38Z</dcterms:modified>
</cp:coreProperties>
</file>