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60" r:id="rId2"/>
    <p:sldId id="451" r:id="rId3"/>
    <p:sldId id="454" r:id="rId4"/>
    <p:sldId id="453" r:id="rId5"/>
    <p:sldId id="459" r:id="rId6"/>
    <p:sldId id="466" r:id="rId7"/>
    <p:sldId id="455" r:id="rId8"/>
    <p:sldId id="445" r:id="rId9"/>
    <p:sldId id="461" r:id="rId10"/>
    <p:sldId id="456" r:id="rId11"/>
    <p:sldId id="441" r:id="rId12"/>
    <p:sldId id="425" r:id="rId13"/>
    <p:sldId id="448" r:id="rId14"/>
    <p:sldId id="469" r:id="rId15"/>
    <p:sldId id="467" r:id="rId16"/>
    <p:sldId id="470" r:id="rId17"/>
    <p:sldId id="447" r:id="rId18"/>
    <p:sldId id="365" r:id="rId19"/>
  </p:sldIdLst>
  <p:sldSz cx="9144000" cy="6858000" type="screen4x3"/>
  <p:notesSz cx="6669088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E3CF"/>
    <a:srgbClr val="5EB5BC"/>
    <a:srgbClr val="000066"/>
    <a:srgbClr val="AD594B"/>
    <a:srgbClr val="008000"/>
    <a:srgbClr val="009900"/>
    <a:srgbClr val="CC33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84860" autoAdjust="0"/>
  </p:normalViewPr>
  <p:slideViewPr>
    <p:cSldViewPr snapToGrid="0">
      <p:cViewPr>
        <p:scale>
          <a:sx n="100" d="100"/>
          <a:sy n="100" d="100"/>
        </p:scale>
        <p:origin x="-672" y="1422"/>
      </p:cViewPr>
      <p:guideLst>
        <p:guide orient="horz" pos="2160"/>
        <p:guide pos="2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3612" y="-72"/>
      </p:cViewPr>
      <p:guideLst>
        <p:guide orient="horz" pos="3127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10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424" y="0"/>
            <a:ext cx="288910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10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424" y="9429750"/>
            <a:ext cx="288910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7C7B8ABE-AD8A-4C62-9E82-7429CCBB0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65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10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424" y="0"/>
            <a:ext cx="288910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598" y="4716464"/>
            <a:ext cx="5335893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10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424" y="9429750"/>
            <a:ext cx="288910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D9A6EFFF-5D85-4F67-84D7-C323F703E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80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A6EFFF-5D85-4F67-84D7-C323F703E43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38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IE" altLang="en-US" dirty="0" smtClean="0"/>
          </a:p>
          <a:p>
            <a:endParaRPr lang="en-IE" alt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EC1284-1D32-4DE2-80EA-6D786C0EB37D}" type="slidenum">
              <a:rPr lang="en-US" altLang="en-US" smtClean="0"/>
              <a:pPr eaLnBrk="1" hangingPunct="1"/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IE" sz="1100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D46BA1-CB82-43B2-A447-100D464E217F}" type="slidenum">
              <a:rPr lang="en-US" altLang="en-US" smtClean="0"/>
              <a:pPr eaLnBrk="1" hangingPunct="1"/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9C2F4C-2D76-4CFD-B8E2-CD723D0B7AE2}" type="slidenum">
              <a:rPr lang="en-US" altLang="en-US" smtClean="0"/>
              <a:pPr eaLnBrk="1" hangingPunct="1"/>
              <a:t>12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173" y="4706939"/>
            <a:ext cx="5335893" cy="4467225"/>
          </a:xfrm>
        </p:spPr>
        <p:txBody>
          <a:bodyPr/>
          <a:lstStyle/>
          <a:p>
            <a:pPr eaLnBrk="1" hangingPunct="1">
              <a:defRPr/>
            </a:pPr>
            <a:r>
              <a:rPr lang="en-IE" sz="1100" dirty="0" smtClean="0"/>
              <a:t> </a:t>
            </a:r>
          </a:p>
          <a:p>
            <a:pPr>
              <a:defRPr/>
            </a:pPr>
            <a:endParaRPr lang="en-IE" dirty="0" smtClean="0"/>
          </a:p>
          <a:p>
            <a:pPr>
              <a:defRPr/>
            </a:pPr>
            <a:endParaRPr lang="en-IE" dirty="0" smtClean="0"/>
          </a:p>
          <a:p>
            <a:pPr eaLnBrk="1" hangingPunct="1">
              <a:defRPr/>
            </a:pPr>
            <a:endParaRPr lang="en-IE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BCA5D1-3095-4944-9E6E-C8082E546CB9}" type="slidenum">
              <a:rPr lang="en-US" altLang="en-US" smtClean="0"/>
              <a:pPr eaLnBrk="1" hangingPunct="1"/>
              <a:t>13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A6EFFF-5D85-4F67-84D7-C323F703E43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98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A6EFFF-5D85-4F67-84D7-C323F703E43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83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A6EFFF-5D85-4F67-84D7-C323F703E43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4145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xfrm>
            <a:off x="666598" y="4716463"/>
            <a:ext cx="5335893" cy="5516562"/>
          </a:xfrm>
          <a:noFill/>
        </p:spPr>
        <p:txBody>
          <a:bodyPr/>
          <a:lstStyle/>
          <a:p>
            <a:endParaRPr lang="en-IE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759836-8299-4448-A81D-FCA39CFDAE6B}" type="slidenum">
              <a:rPr lang="en-US" altLang="en-US" smtClean="0"/>
              <a:pPr eaLnBrk="1" hangingPunct="1"/>
              <a:t>17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5BBB61-8BE4-42DB-BF32-EC1867220EDC}" type="slidenum">
              <a:rPr lang="en-US" altLang="en-US" smtClean="0"/>
              <a:pPr eaLnBrk="1" hangingPunct="1"/>
              <a:t>18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IE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IE" alt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7DB3A2-EE78-4510-A71F-2EFB017D0CE0}" type="slidenum">
              <a:rPr lang="en-US" altLang="en-US" smtClean="0"/>
              <a:pPr eaLnBrk="1" hangingPunct="1"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IE" alt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A926E1-184A-40AB-BB39-A68767F62D93}" type="slidenum">
              <a:rPr lang="en-US" altLang="en-US" smtClean="0"/>
              <a:pPr eaLnBrk="1" hangingPunct="1"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IE" alt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6F67D5-1198-4768-8C6D-D14CF1A3BCB8}" type="slidenum">
              <a:rPr lang="en-US" altLang="en-US" smtClean="0"/>
              <a:pPr eaLnBrk="1" hangingPunct="1"/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A6EFFF-5D85-4F67-84D7-C323F703E43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46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7651" y="4716464"/>
            <a:ext cx="6276974" cy="5132386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A6EFFF-5D85-4F67-84D7-C323F703E43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83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IE" altLang="en-US" dirty="0" smtClean="0"/>
          </a:p>
          <a:p>
            <a:endParaRPr lang="en-IE" altLang="en-US" dirty="0" smtClean="0"/>
          </a:p>
          <a:p>
            <a:endParaRPr lang="en-IE" alt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3B0A4C-7A70-49C5-A82A-16D9DFE2D336}" type="slidenum">
              <a:rPr lang="en-US" altLang="en-US" smtClean="0"/>
              <a:pPr eaLnBrk="1" hangingPunct="1"/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IE" alt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189295-E2EC-4A0C-A2F2-D1BA747B8F11}" type="slidenum">
              <a:rPr lang="en-US" altLang="en-US" smtClean="0"/>
              <a:pPr eaLnBrk="1" hangingPunct="1"/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A6EFFF-5D85-4F67-84D7-C323F703E43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61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36550" y="4300538"/>
            <a:ext cx="5661025" cy="2057400"/>
          </a:xfrm>
        </p:spPr>
        <p:txBody>
          <a:bodyPr/>
          <a:lstStyle>
            <a:lvl1pPr algn="ctr">
              <a:lnSpc>
                <a:spcPct val="120000"/>
              </a:lnSpc>
              <a:defRPr sz="32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noProof="0" smtClean="0"/>
              <a:t>Title to go here</a:t>
            </a:r>
          </a:p>
        </p:txBody>
      </p:sp>
    </p:spTree>
    <p:extLst>
      <p:ext uri="{BB962C8B-B14F-4D97-AF65-F5344CB8AC3E}">
        <p14:creationId xmlns:p14="http://schemas.microsoft.com/office/powerpoint/2010/main" val="395075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744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1963" y="0"/>
            <a:ext cx="2157412" cy="5978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6550" y="0"/>
            <a:ext cx="6323013" cy="5978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87854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550" y="0"/>
            <a:ext cx="8618538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6550" y="1455738"/>
            <a:ext cx="4240213" cy="4522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9163" y="1455738"/>
            <a:ext cx="4240212" cy="4522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63958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254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6291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550" y="1455738"/>
            <a:ext cx="42402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9163" y="1455738"/>
            <a:ext cx="42402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03940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011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263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94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8240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3291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6550" y="0"/>
            <a:ext cx="8618538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add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6550" y="1455738"/>
            <a:ext cx="8632825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add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14"/>
          <p:cNvSpPr>
            <a:spLocks noChangeArrowheads="1"/>
          </p:cNvSpPr>
          <p:nvPr userDrawn="1"/>
        </p:nvSpPr>
        <p:spPr bwMode="auto">
          <a:xfrm>
            <a:off x="2933700" y="6237288"/>
            <a:ext cx="3822700" cy="620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IE" altLang="en-US"/>
          </a:p>
        </p:txBody>
      </p:sp>
      <p:pic>
        <p:nvPicPr>
          <p:cNvPr id="1029" name="Picture 15" descr="LookWest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6278563"/>
            <a:ext cx="2532063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rgbClr val="0DE3CF"/>
        </a:buClr>
        <a:buFont typeface="Arial" charset="0"/>
        <a:buChar char="►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660400" indent="-315913" algn="l" rtl="0" eaLnBrk="0" fontAlgn="base" hangingPunct="0">
        <a:spcBef>
          <a:spcPct val="30000"/>
        </a:spcBef>
        <a:spcAft>
          <a:spcPct val="0"/>
        </a:spcAft>
        <a:buClr>
          <a:srgbClr val="0DE3CF"/>
        </a:buClr>
        <a:buFont typeface="Arial" charset="0"/>
        <a:buChar char="►"/>
        <a:defRPr sz="2800">
          <a:solidFill>
            <a:schemeClr val="bg1"/>
          </a:solidFill>
          <a:latin typeface="+mn-lt"/>
        </a:defRPr>
      </a:lvl2pPr>
      <a:lvl3pPr marL="925513" indent="-254000" algn="l" rtl="0" eaLnBrk="0" fontAlgn="base" hangingPunct="0">
        <a:spcBef>
          <a:spcPct val="30000"/>
        </a:spcBef>
        <a:spcAft>
          <a:spcPct val="0"/>
        </a:spcAft>
        <a:buClr>
          <a:srgbClr val="0DE3CF"/>
        </a:buClr>
        <a:buFont typeface="Arial" charset="0"/>
        <a:buChar char="►"/>
        <a:defRPr sz="2400">
          <a:solidFill>
            <a:schemeClr val="bg1"/>
          </a:solidFill>
          <a:latin typeface="+mn-lt"/>
        </a:defRPr>
      </a:lvl3pPr>
      <a:lvl4pPr marL="1152525" indent="-225425" algn="l" rtl="0" eaLnBrk="0" fontAlgn="base" hangingPunct="0">
        <a:spcBef>
          <a:spcPct val="30000"/>
        </a:spcBef>
        <a:spcAft>
          <a:spcPct val="0"/>
        </a:spcAft>
        <a:buClr>
          <a:srgbClr val="0DE3CF"/>
        </a:buClr>
        <a:buFont typeface="Arial" charset="0"/>
        <a:buChar char="►"/>
        <a:defRPr sz="2000">
          <a:solidFill>
            <a:schemeClr val="bg1"/>
          </a:solidFill>
          <a:latin typeface="+mn-lt"/>
        </a:defRPr>
      </a:lvl4pPr>
      <a:lvl5pPr marL="1365250" indent="-211138" algn="l" rtl="0" eaLnBrk="0" fontAlgn="base" hangingPunct="0">
        <a:spcBef>
          <a:spcPct val="30000"/>
        </a:spcBef>
        <a:spcAft>
          <a:spcPct val="0"/>
        </a:spcAft>
        <a:buClr>
          <a:srgbClr val="0DE3CF"/>
        </a:buClr>
        <a:buFont typeface="Arial" charset="0"/>
        <a:buChar char="►"/>
        <a:defRPr sz="2000">
          <a:solidFill>
            <a:schemeClr val="bg1"/>
          </a:solidFill>
          <a:latin typeface="+mn-lt"/>
        </a:defRPr>
      </a:lvl5pPr>
      <a:lvl6pPr marL="1822450" indent="-211138" algn="l" rtl="0" fontAlgn="base">
        <a:spcBef>
          <a:spcPct val="30000"/>
        </a:spcBef>
        <a:spcAft>
          <a:spcPct val="0"/>
        </a:spcAft>
        <a:buClr>
          <a:srgbClr val="0DE3CF"/>
        </a:buClr>
        <a:buFont typeface="Arial" charset="0"/>
        <a:buChar char="►"/>
        <a:defRPr sz="2000">
          <a:solidFill>
            <a:schemeClr val="bg1"/>
          </a:solidFill>
          <a:latin typeface="+mn-lt"/>
        </a:defRPr>
      </a:lvl6pPr>
      <a:lvl7pPr marL="2279650" indent="-211138" algn="l" rtl="0" fontAlgn="base">
        <a:spcBef>
          <a:spcPct val="30000"/>
        </a:spcBef>
        <a:spcAft>
          <a:spcPct val="0"/>
        </a:spcAft>
        <a:buClr>
          <a:srgbClr val="0DE3CF"/>
        </a:buClr>
        <a:buFont typeface="Arial" charset="0"/>
        <a:buChar char="►"/>
        <a:defRPr sz="2000">
          <a:solidFill>
            <a:schemeClr val="bg1"/>
          </a:solidFill>
          <a:latin typeface="+mn-lt"/>
        </a:defRPr>
      </a:lvl7pPr>
      <a:lvl8pPr marL="2736850" indent="-211138" algn="l" rtl="0" fontAlgn="base">
        <a:spcBef>
          <a:spcPct val="30000"/>
        </a:spcBef>
        <a:spcAft>
          <a:spcPct val="0"/>
        </a:spcAft>
        <a:buClr>
          <a:srgbClr val="0DE3CF"/>
        </a:buClr>
        <a:buFont typeface="Arial" charset="0"/>
        <a:buChar char="►"/>
        <a:defRPr sz="2000">
          <a:solidFill>
            <a:schemeClr val="bg1"/>
          </a:solidFill>
          <a:latin typeface="+mn-lt"/>
        </a:defRPr>
      </a:lvl8pPr>
      <a:lvl9pPr marL="3194050" indent="-211138" algn="l" rtl="0" fontAlgn="base">
        <a:spcBef>
          <a:spcPct val="30000"/>
        </a:spcBef>
        <a:spcAft>
          <a:spcPct val="0"/>
        </a:spcAft>
        <a:buClr>
          <a:srgbClr val="0DE3CF"/>
        </a:buClr>
        <a:buFont typeface="Arial" charset="0"/>
        <a:buChar char="►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eirdrefrost@wdc.i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okwest.i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75" y="2863187"/>
            <a:ext cx="3886200" cy="38759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IE" dirty="0" smtClean="0"/>
              <a:t/>
            </a:r>
            <a:br>
              <a:rPr lang="en-IE" dirty="0" smtClean="0"/>
            </a:br>
            <a:r>
              <a:rPr lang="en-IE" sz="2400" dirty="0" smtClean="0"/>
              <a:t>Update </a:t>
            </a:r>
            <a:br>
              <a:rPr lang="en-IE" sz="2400" dirty="0" smtClean="0"/>
            </a:br>
            <a:r>
              <a:rPr lang="en-IE" sz="2400" dirty="0" smtClean="0"/>
              <a:t>on Next Generation Broadband</a:t>
            </a:r>
            <a:br>
              <a:rPr lang="en-IE" sz="2400" dirty="0" smtClean="0"/>
            </a:br>
            <a:r>
              <a:rPr lang="en-IE" sz="2400" dirty="0" smtClean="0"/>
              <a:t>2016</a:t>
            </a:r>
            <a:br>
              <a:rPr lang="en-IE" sz="2400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sz="2000" dirty="0" smtClean="0"/>
              <a:t>Presentation to </a:t>
            </a:r>
            <a:br>
              <a:rPr lang="en-IE" sz="2000" dirty="0" smtClean="0"/>
            </a:br>
            <a:r>
              <a:rPr lang="en-IE" sz="2000" dirty="0" smtClean="0"/>
              <a:t>Roscommon Co </a:t>
            </a:r>
            <a:r>
              <a:rPr lang="en-IE" sz="2000" dirty="0" err="1" smtClean="0"/>
              <a:t>Co</a:t>
            </a:r>
            <a:r>
              <a:rPr lang="en-IE" sz="2000" dirty="0" smtClean="0"/>
              <a:t> </a:t>
            </a:r>
            <a:br>
              <a:rPr lang="en-IE" sz="2000" dirty="0" smtClean="0"/>
            </a:br>
            <a:r>
              <a:rPr lang="en-IE" sz="2000" dirty="0" smtClean="0"/>
              <a:t>25.1.2016</a:t>
            </a:r>
            <a:br>
              <a:rPr lang="en-IE" sz="2000" dirty="0" smtClean="0"/>
            </a:br>
            <a:r>
              <a:rPr lang="en-IE" sz="1200" dirty="0" smtClean="0"/>
              <a:t/>
            </a:r>
            <a:br>
              <a:rPr lang="en-IE" sz="1200" dirty="0" smtClean="0"/>
            </a:br>
            <a:r>
              <a:rPr lang="en-IE" sz="2800" dirty="0" smtClean="0">
                <a:solidFill>
                  <a:schemeClr val="bg1"/>
                </a:solidFill>
              </a:rPr>
              <a:t>Deirdre Frost, WDC</a:t>
            </a:r>
            <a:endParaRPr lang="en-I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49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/>
              <a:t>Government National Broadband Plan (NBP) – Aug 2012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IE" dirty="0"/>
              <a:t>NBP targets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IE" dirty="0" smtClean="0"/>
              <a:t>Between </a:t>
            </a:r>
            <a:r>
              <a:rPr lang="en-IE" dirty="0"/>
              <a:t>70 – 100 Mbps to more than 50% of pop. (by 2015)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IE" dirty="0" smtClean="0"/>
              <a:t>40 </a:t>
            </a:r>
            <a:r>
              <a:rPr lang="en-IE" dirty="0"/>
              <a:t>Mbps to a further 20% (by 2016)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IE" dirty="0" smtClean="0"/>
              <a:t>A </a:t>
            </a:r>
            <a:r>
              <a:rPr lang="en-IE" dirty="0"/>
              <a:t>minimum of 30 Mbps to ALL by 2016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IE" dirty="0" smtClean="0"/>
              <a:t>Little </a:t>
            </a:r>
            <a:r>
              <a:rPr lang="en-IE" dirty="0"/>
              <a:t>detail on which speeds where but industry have outlined some of their plans for commercial investment - usually in higher density areas.</a:t>
            </a:r>
          </a:p>
          <a:p>
            <a:pPr>
              <a:defRPr/>
            </a:pP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>
                <a:solidFill>
                  <a:srgbClr val="0DE3CF"/>
                </a:solidFill>
              </a:rPr>
              <a:t>Likely pattern of Next Generation Deployment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E" altLang="en-US" smtClean="0"/>
              <a:t>National Broadband Plan – what it might look like</a:t>
            </a:r>
          </a:p>
          <a:p>
            <a:r>
              <a:rPr lang="en-IE" altLang="en-US" smtClean="0"/>
              <a:t>Three speed Ireland?</a:t>
            </a:r>
          </a:p>
          <a:p>
            <a:r>
              <a:rPr lang="en-IE" altLang="en-US" sz="2400" smtClean="0"/>
              <a:t>Cities: 100 Mbps+</a:t>
            </a:r>
          </a:p>
          <a:p>
            <a:endParaRPr lang="en-IE" altLang="en-US" sz="1200" smtClean="0"/>
          </a:p>
          <a:p>
            <a:r>
              <a:rPr lang="en-IE" altLang="en-US" sz="2400" smtClean="0"/>
              <a:t>Semi-urban (less than 10,000+): 40 Mbps</a:t>
            </a:r>
          </a:p>
          <a:p>
            <a:endParaRPr lang="en-IE" altLang="en-US" sz="1200" smtClean="0"/>
          </a:p>
          <a:p>
            <a:r>
              <a:rPr lang="en-IE" altLang="en-US" sz="2400" smtClean="0"/>
              <a:t>Rural areas – current NBS and RBS: 30 Mbps</a:t>
            </a:r>
          </a:p>
        </p:txBody>
      </p:sp>
      <p:pic>
        <p:nvPicPr>
          <p:cNvPr id="1229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3025" y="1212850"/>
            <a:ext cx="3608388" cy="49704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IE" altLang="en-US" smtClean="0"/>
              <a:t/>
            </a:r>
            <a:br>
              <a:rPr lang="en-IE" altLang="en-US" smtClean="0"/>
            </a:br>
            <a:r>
              <a:rPr lang="en-IE" altLang="en-US" smtClean="0"/>
              <a:t>Experience of users</a:t>
            </a:r>
            <a:br>
              <a:rPr lang="en-IE" altLang="en-US" smtClean="0"/>
            </a:br>
            <a:endParaRPr lang="en-US" altLang="en-US" smtClean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IE" altLang="en-US" sz="2400" dirty="0"/>
              <a:t>Differential speeds - implications for different </a:t>
            </a:r>
            <a:r>
              <a:rPr lang="en-IE" altLang="en-US" sz="2400" dirty="0" smtClean="0"/>
              <a:t>areas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IE" altLang="en-US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IE" altLang="en-US" sz="2400" dirty="0" smtClean="0"/>
              <a:t>Impact </a:t>
            </a:r>
            <a:r>
              <a:rPr lang="en-IE" altLang="en-US" sz="2400" dirty="0"/>
              <a:t>for investment – both FDI and </a:t>
            </a:r>
            <a:r>
              <a:rPr lang="en-IE" altLang="en-US" sz="2400" dirty="0" smtClean="0"/>
              <a:t>domestic</a:t>
            </a:r>
          </a:p>
          <a:p>
            <a:pPr eaLnBrk="1" hangingPunct="1">
              <a:lnSpc>
                <a:spcPct val="80000"/>
              </a:lnSpc>
              <a:defRPr/>
            </a:pPr>
            <a:endParaRPr lang="en-IE" altLang="en-US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IE" sz="2400" dirty="0"/>
              <a:t>Companies and residents in rural areas need similar speeds &amp; bandwidth as urban </a:t>
            </a:r>
            <a:r>
              <a:rPr lang="en-IE" sz="2400" dirty="0" smtClean="0"/>
              <a:t>areas</a:t>
            </a:r>
            <a:endParaRPr lang="en-IE" sz="24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IE" sz="2400" dirty="0" smtClean="0"/>
              <a:t>Domestic and e-Workers </a:t>
            </a:r>
            <a:r>
              <a:rPr lang="en-IE" sz="2400" dirty="0"/>
              <a:t>(tele-working, home business</a:t>
            </a:r>
            <a:r>
              <a:rPr lang="en-IE" sz="2400" dirty="0" smtClean="0"/>
              <a:t>)</a:t>
            </a:r>
            <a:endParaRPr lang="en-IE" sz="24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IE" sz="2400" dirty="0"/>
              <a:t>Knowledge intensive </a:t>
            </a:r>
            <a:r>
              <a:rPr lang="en-IE" sz="2400" dirty="0" smtClean="0"/>
              <a:t>businesses – including agriculture!!</a:t>
            </a:r>
            <a:endParaRPr lang="en-IE" sz="24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IE" sz="2400" dirty="0"/>
              <a:t>Online sales for all </a:t>
            </a:r>
            <a:r>
              <a:rPr lang="en-IE" sz="2400" dirty="0" smtClean="0"/>
              <a:t>businesses, Video-conferencing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IE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IE" altLang="en-US" sz="2400" dirty="0" smtClean="0"/>
              <a:t>30Mbps – only a basic minimum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IE" sz="2400" dirty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IE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IE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I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IE" altLang="en-US" smtClean="0"/>
              <a:t>What are the Issues?</a:t>
            </a:r>
            <a:endParaRPr lang="en-US" alt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IE" altLang="en-US" sz="2500" dirty="0" smtClean="0"/>
          </a:p>
          <a:p>
            <a:pPr eaLnBrk="1" hangingPunct="1"/>
            <a:r>
              <a:rPr lang="en-IE" altLang="en-US" sz="2500" dirty="0" smtClean="0"/>
              <a:t>Role of state investment – addressing market failure</a:t>
            </a:r>
            <a:endParaRPr lang="en-IE" altLang="en-US" sz="900" dirty="0"/>
          </a:p>
          <a:p>
            <a:pPr eaLnBrk="1" hangingPunct="1"/>
            <a:r>
              <a:rPr lang="en-IE" altLang="en-US" sz="2500" dirty="0" smtClean="0"/>
              <a:t>Technology choices and implications – long term infrastructure - Fibre V Wireless</a:t>
            </a:r>
            <a:endParaRPr lang="en-IE" altLang="en-US" sz="900" dirty="0" smtClean="0"/>
          </a:p>
          <a:p>
            <a:pPr eaLnBrk="1" hangingPunct="1"/>
            <a:r>
              <a:rPr lang="en-IE" altLang="en-US" sz="2500" dirty="0" smtClean="0"/>
              <a:t>VFM – state investment to date</a:t>
            </a:r>
          </a:p>
          <a:p>
            <a:pPr eaLnBrk="1" hangingPunct="1"/>
            <a:r>
              <a:rPr lang="en-IE" altLang="en-US" sz="2500" dirty="0" smtClean="0"/>
              <a:t>Making the case for fibre Investment – long-term return 30-40 </a:t>
            </a:r>
            <a:r>
              <a:rPr lang="en-IE" altLang="en-US" sz="2500" dirty="0" err="1" smtClean="0"/>
              <a:t>yrs</a:t>
            </a:r>
            <a:r>
              <a:rPr lang="en-IE" altLang="en-US" sz="2500" dirty="0" smtClean="0"/>
              <a:t>+ Best ROI</a:t>
            </a:r>
          </a:p>
          <a:p>
            <a:pPr eaLnBrk="1" hangingPunct="1"/>
            <a:r>
              <a:rPr lang="en-IE" altLang="en-US" sz="2500" dirty="0" smtClean="0"/>
              <a:t>Need to conclusively address deficits…for the long-term</a:t>
            </a:r>
          </a:p>
          <a:p>
            <a:pPr eaLnBrk="1" hangingPunct="1"/>
            <a:r>
              <a:rPr lang="en-IE" altLang="en-US" sz="2500" dirty="0" smtClean="0"/>
              <a:t>Wireless still important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3. Where </a:t>
            </a:r>
            <a:r>
              <a:rPr lang="en-IE" dirty="0"/>
              <a:t>we are going </a:t>
            </a:r>
            <a:r>
              <a:rPr lang="en-IE" dirty="0" smtClean="0"/>
              <a:t>– Next Steps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5534" y="1455738"/>
            <a:ext cx="8873841" cy="4522787"/>
          </a:xfrm>
        </p:spPr>
        <p:txBody>
          <a:bodyPr/>
          <a:lstStyle/>
          <a:p>
            <a:r>
              <a:rPr lang="en-IE" dirty="0" smtClean="0"/>
              <a:t>Government’s NBP</a:t>
            </a:r>
          </a:p>
          <a:p>
            <a:pPr marL="0" indent="0">
              <a:buNone/>
            </a:pPr>
            <a:r>
              <a:rPr lang="en-IE" sz="2600" dirty="0" smtClean="0"/>
              <a:t>www.broadband.gov.ie</a:t>
            </a:r>
          </a:p>
          <a:p>
            <a:r>
              <a:rPr lang="en-IE" dirty="0" smtClean="0"/>
              <a:t>Blue &amp; amber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Up to 38% unlikely</a:t>
            </a:r>
          </a:p>
          <a:p>
            <a:pPr marL="0" indent="0">
              <a:buNone/>
            </a:pPr>
            <a:r>
              <a:rPr lang="en-IE" dirty="0"/>
              <a:t>t</a:t>
            </a:r>
            <a:r>
              <a:rPr lang="en-IE" dirty="0" smtClean="0"/>
              <a:t>o be able to access</a:t>
            </a:r>
          </a:p>
          <a:p>
            <a:pPr marL="0" indent="0">
              <a:buNone/>
            </a:pPr>
            <a:r>
              <a:rPr lang="en-IE" dirty="0"/>
              <a:t>h</a:t>
            </a:r>
            <a:r>
              <a:rPr lang="en-IE" dirty="0" smtClean="0"/>
              <a:t>igh speed broadband without NBP</a:t>
            </a:r>
          </a:p>
          <a:p>
            <a:endParaRPr lang="en-IE" dirty="0" smtClean="0"/>
          </a:p>
          <a:p>
            <a:endParaRPr lang="en-IE" dirty="0" smtClean="0"/>
          </a:p>
          <a:p>
            <a:endParaRPr lang="en-IE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057" y="1439720"/>
            <a:ext cx="4926013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98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Where we are going – Next Steps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Government’s NBP Updated December 2015</a:t>
            </a:r>
          </a:p>
          <a:p>
            <a:r>
              <a:rPr lang="en-IE" dirty="0" smtClean="0"/>
              <a:t>State co-investment</a:t>
            </a:r>
          </a:p>
          <a:p>
            <a:r>
              <a:rPr lang="en-IE" dirty="0" smtClean="0"/>
              <a:t>State-aid issues – sanction from EC</a:t>
            </a:r>
          </a:p>
          <a:p>
            <a:r>
              <a:rPr lang="en-IE" dirty="0" smtClean="0"/>
              <a:t>Procurement process</a:t>
            </a:r>
          </a:p>
          <a:p>
            <a:r>
              <a:rPr lang="en-IE" dirty="0" smtClean="0"/>
              <a:t>25 year contract</a:t>
            </a:r>
          </a:p>
          <a:p>
            <a:endParaRPr lang="en-IE" dirty="0"/>
          </a:p>
          <a:p>
            <a:r>
              <a:rPr lang="en-IE" dirty="0"/>
              <a:t> physical build of this network will take between </a:t>
            </a:r>
            <a:r>
              <a:rPr lang="en-IE" dirty="0" smtClean="0"/>
              <a:t>4 </a:t>
            </a:r>
            <a:r>
              <a:rPr lang="en-IE" dirty="0"/>
              <a:t>to 5 years to complete </a:t>
            </a:r>
          </a:p>
        </p:txBody>
      </p:sp>
    </p:spTree>
    <p:extLst>
      <p:ext uri="{BB962C8B-B14F-4D97-AF65-F5344CB8AC3E}">
        <p14:creationId xmlns:p14="http://schemas.microsoft.com/office/powerpoint/2010/main" val="173413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Where we are going – Next Steps - Timescale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Formal </a:t>
            </a:r>
            <a:r>
              <a:rPr lang="en-IE" dirty="0"/>
              <a:t>tender </a:t>
            </a:r>
            <a:r>
              <a:rPr lang="en-IE" dirty="0" smtClean="0"/>
              <a:t>process launched, (</a:t>
            </a:r>
            <a:r>
              <a:rPr lang="en-IE" dirty="0"/>
              <a:t>December 2015) </a:t>
            </a:r>
          </a:p>
          <a:p>
            <a:r>
              <a:rPr lang="en-IE" dirty="0" smtClean="0"/>
              <a:t>Government </a:t>
            </a:r>
            <a:r>
              <a:rPr lang="en-IE" dirty="0"/>
              <a:t>decision on preferred ownership model (Q1 2016) </a:t>
            </a:r>
            <a:r>
              <a:rPr lang="en-IE" dirty="0" smtClean="0"/>
              <a:t>State or Private</a:t>
            </a:r>
            <a:endParaRPr lang="en-IE" dirty="0"/>
          </a:p>
          <a:p>
            <a:r>
              <a:rPr lang="en-IE" dirty="0" smtClean="0"/>
              <a:t>Invitation </a:t>
            </a:r>
            <a:r>
              <a:rPr lang="en-IE" dirty="0"/>
              <a:t>to Participate in Dialogue (March 2016) </a:t>
            </a:r>
          </a:p>
          <a:p>
            <a:r>
              <a:rPr lang="en-IE" dirty="0" smtClean="0"/>
              <a:t>Final </a:t>
            </a:r>
            <a:r>
              <a:rPr lang="en-IE" dirty="0"/>
              <a:t>Tender and approval of </a:t>
            </a:r>
            <a:r>
              <a:rPr lang="en-IE" dirty="0" err="1" smtClean="0"/>
              <a:t>Govt</a:t>
            </a:r>
            <a:r>
              <a:rPr lang="en-IE" dirty="0" smtClean="0"/>
              <a:t> </a:t>
            </a:r>
            <a:r>
              <a:rPr lang="en-IE" dirty="0"/>
              <a:t>for </a:t>
            </a:r>
            <a:r>
              <a:rPr lang="en-IE" dirty="0" smtClean="0"/>
              <a:t>overall </a:t>
            </a:r>
            <a:r>
              <a:rPr lang="en-IE" dirty="0"/>
              <a:t>strategy (Q3 2016) </a:t>
            </a:r>
          </a:p>
          <a:p>
            <a:r>
              <a:rPr lang="en-IE" dirty="0" err="1" smtClean="0"/>
              <a:t>Govt</a:t>
            </a:r>
            <a:r>
              <a:rPr lang="en-IE" dirty="0" smtClean="0"/>
              <a:t> </a:t>
            </a:r>
            <a:r>
              <a:rPr lang="en-IE" dirty="0"/>
              <a:t>approval for contract finalisation and commencement of network build (end 2016)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1689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dirty="0" smtClean="0"/>
              <a:t>WDC view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38126" y="1333500"/>
            <a:ext cx="8731250" cy="4645025"/>
          </a:xfrm>
        </p:spPr>
        <p:txBody>
          <a:bodyPr/>
          <a:lstStyle/>
          <a:p>
            <a:r>
              <a:rPr lang="en-IE" altLang="en-US" sz="2600" dirty="0" smtClean="0"/>
              <a:t>Need to conclusively address issue</a:t>
            </a:r>
          </a:p>
          <a:p>
            <a:r>
              <a:rPr lang="en-IE" altLang="en-US" sz="2600" dirty="0" smtClean="0"/>
              <a:t>Invest in fibre where possible</a:t>
            </a:r>
          </a:p>
          <a:p>
            <a:r>
              <a:rPr lang="en-IE" altLang="en-US" sz="2600" dirty="0" smtClean="0"/>
              <a:t>Close monitoring of industry rollout &amp; state support</a:t>
            </a:r>
          </a:p>
          <a:p>
            <a:r>
              <a:rPr lang="en-IE" altLang="en-US" sz="2600" dirty="0" smtClean="0"/>
              <a:t>Open access to all state owned infrastructure &amp; effective competition</a:t>
            </a:r>
          </a:p>
          <a:p>
            <a:r>
              <a:rPr lang="en-IE" altLang="en-US" sz="2600" dirty="0" smtClean="0"/>
              <a:t>Very strong regulation to support delivery to rural areas</a:t>
            </a:r>
          </a:p>
          <a:p>
            <a:r>
              <a:rPr lang="en-IE" altLang="en-US" sz="2600" dirty="0"/>
              <a:t>Threats – funding, electoral cycle</a:t>
            </a:r>
          </a:p>
          <a:p>
            <a:r>
              <a:rPr lang="en-IE" altLang="en-US" sz="2600" dirty="0" smtClean="0"/>
              <a:t>Opportunity- Broadband no longer an impediment to living and working in rural Ireland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IE" altLang="en-US" sz="3600" b="1" dirty="0" smtClean="0"/>
              <a:t>Thank You</a:t>
            </a:r>
          </a:p>
          <a:p>
            <a:pPr algn="ctr" eaLnBrk="1" hangingPunct="1">
              <a:buFont typeface="Arial" charset="0"/>
              <a:buNone/>
            </a:pPr>
            <a:r>
              <a:rPr lang="en-IE" altLang="en-US" sz="3600" b="1" dirty="0" smtClean="0"/>
              <a:t>Q &amp; A</a:t>
            </a:r>
          </a:p>
          <a:p>
            <a:pPr algn="ctr" eaLnBrk="1" hangingPunct="1">
              <a:buFont typeface="Arial" charset="0"/>
              <a:buNone/>
            </a:pPr>
            <a:endParaRPr lang="en-IE" altLang="en-US" sz="1200" dirty="0" smtClean="0">
              <a:solidFill>
                <a:srgbClr val="0DE3CF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en-IE" altLang="en-US" b="1" dirty="0" smtClean="0"/>
              <a:t>Deirdre Frost</a:t>
            </a:r>
          </a:p>
          <a:p>
            <a:pPr algn="ctr" eaLnBrk="1" hangingPunct="1">
              <a:buFont typeface="Arial" charset="0"/>
              <a:buNone/>
            </a:pPr>
            <a:r>
              <a:rPr lang="en-IE" altLang="en-US" dirty="0" smtClean="0"/>
              <a:t>Policy Analyst</a:t>
            </a:r>
          </a:p>
          <a:p>
            <a:pPr algn="ctr" eaLnBrk="1" hangingPunct="1">
              <a:buFont typeface="Arial" charset="0"/>
              <a:buNone/>
            </a:pPr>
            <a:r>
              <a:rPr lang="en-IE" altLang="en-US" dirty="0" smtClean="0"/>
              <a:t>Western Development Commission</a:t>
            </a:r>
          </a:p>
          <a:p>
            <a:pPr algn="ctr" eaLnBrk="1" hangingPunct="1">
              <a:buFont typeface="Arial" charset="0"/>
              <a:buNone/>
            </a:pPr>
            <a:r>
              <a:rPr lang="en-IE" altLang="en-US" dirty="0" smtClean="0"/>
              <a:t>Tel: 094 986 1441</a:t>
            </a:r>
          </a:p>
          <a:p>
            <a:pPr algn="ctr" eaLnBrk="1" hangingPunct="1">
              <a:buFont typeface="Arial" charset="0"/>
              <a:buNone/>
            </a:pPr>
            <a:r>
              <a:rPr lang="en-IE" altLang="en-US" dirty="0" smtClean="0"/>
              <a:t>E-mail: </a:t>
            </a:r>
            <a:r>
              <a:rPr lang="en-IE" altLang="en-US" dirty="0" smtClean="0">
                <a:hlinkClick r:id="rId3"/>
              </a:rPr>
              <a:t>deirdrefrost@wdc.ie</a:t>
            </a:r>
            <a:r>
              <a:rPr lang="en-IE" altLang="en-US" dirty="0" smtClean="0"/>
              <a:t> </a:t>
            </a:r>
          </a:p>
          <a:p>
            <a:pPr algn="ctr" eaLnBrk="1" hangingPunct="1">
              <a:buFont typeface="Arial" charset="0"/>
              <a:buNone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 Black" pitchFamily="34" charset="0"/>
                <a:cs typeface="Arial" charset="0"/>
              </a:rPr>
              <a:t>Outline of Presentation</a:t>
            </a:r>
            <a:endParaRPr lang="en-IE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Font typeface="Wingdings" pitchFamily="2" charset="2"/>
              <a:buChar char="Ø"/>
              <a:defRPr/>
            </a:pPr>
            <a:endParaRPr lang="en-IE" b="1" dirty="0" smtClean="0"/>
          </a:p>
          <a:p>
            <a:pPr lvl="2">
              <a:buFont typeface="Wingdings" pitchFamily="2" charset="2"/>
              <a:buChar char="Ø"/>
              <a:defRPr/>
            </a:pPr>
            <a:r>
              <a:rPr lang="en-IE" b="1" dirty="0" smtClean="0"/>
              <a:t>1. Broadband – Where we have come from (1999-2011)</a:t>
            </a:r>
          </a:p>
          <a:p>
            <a:pPr lvl="2">
              <a:buFont typeface="Wingdings" pitchFamily="2" charset="2"/>
              <a:buChar char="Ø"/>
              <a:defRPr/>
            </a:pPr>
            <a:endParaRPr lang="en-IE" b="1" dirty="0" smtClean="0"/>
          </a:p>
          <a:p>
            <a:pPr lvl="2">
              <a:buFont typeface="Wingdings" pitchFamily="2" charset="2"/>
              <a:buChar char="Ø"/>
              <a:defRPr/>
            </a:pPr>
            <a:r>
              <a:rPr lang="en-IE" b="1" dirty="0" smtClean="0"/>
              <a:t>2. Next Generation Broadband – Where we are now (2012-2016)</a:t>
            </a:r>
          </a:p>
          <a:p>
            <a:pPr marL="671513" lvl="2" indent="0">
              <a:buNone/>
              <a:defRPr/>
            </a:pPr>
            <a:endParaRPr lang="en-IE" b="1" dirty="0" smtClean="0"/>
          </a:p>
          <a:p>
            <a:pPr lvl="2">
              <a:buFont typeface="Wingdings" pitchFamily="2" charset="2"/>
              <a:buChar char="Ø"/>
              <a:defRPr/>
            </a:pPr>
            <a:r>
              <a:rPr lang="en-IE" b="1" dirty="0" smtClean="0"/>
              <a:t>3. Next Generation Broadband – Where we are going </a:t>
            </a:r>
            <a:r>
              <a:rPr lang="en-IE" b="1" smtClean="0"/>
              <a:t>to…and when</a:t>
            </a:r>
            <a:r>
              <a:rPr lang="en-IE" b="1" dirty="0" smtClean="0"/>
              <a:t>?</a:t>
            </a:r>
            <a:r>
              <a:rPr lang="en-IE" b="1" smtClean="0"/>
              <a:t> </a:t>
            </a:r>
            <a:r>
              <a:rPr lang="en-IE" b="1" dirty="0" smtClean="0"/>
              <a:t>(2016-2020)</a:t>
            </a:r>
          </a:p>
          <a:p>
            <a:pPr marL="914400" lvl="2" indent="0">
              <a:buFont typeface="Arial" charset="0"/>
              <a:buNone/>
              <a:defRPr/>
            </a:pPr>
            <a:endParaRPr lang="en-IE" sz="1600" b="1" dirty="0" smtClean="0"/>
          </a:p>
          <a:p>
            <a:pPr marL="914400" lvl="2" indent="0">
              <a:buFont typeface="Arial" charset="0"/>
              <a:buNone/>
              <a:defRPr/>
            </a:pPr>
            <a:endParaRPr lang="en-IE" sz="1600" b="1" dirty="0" smtClean="0"/>
          </a:p>
          <a:p>
            <a:pPr marL="914400" lvl="2" indent="0">
              <a:buFont typeface="Arial" charset="0"/>
              <a:buNone/>
              <a:defRPr/>
            </a:pPr>
            <a:endParaRPr lang="en-IE" sz="800" b="1" dirty="0" smtClean="0"/>
          </a:p>
          <a:p>
            <a:pPr>
              <a:defRPr/>
            </a:pP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Western Development Commission</a:t>
            </a:r>
            <a:endParaRPr lang="en-IE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3275" y="1377950"/>
            <a:ext cx="5626100" cy="4600575"/>
          </a:xfrm>
        </p:spPr>
        <p:txBody>
          <a:bodyPr/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en-IE" sz="1600" b="1" dirty="0"/>
              <a:t>Statutory body, Dept. Environment, Community &amp; Local Government – WDC Act 1998</a:t>
            </a:r>
          </a:p>
          <a:p>
            <a:pPr>
              <a:defRPr/>
            </a:pPr>
            <a:endParaRPr lang="en-IE" sz="1600" b="1" dirty="0"/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IE" sz="1600" b="1" dirty="0"/>
              <a:t>7-county Western Region</a:t>
            </a:r>
          </a:p>
          <a:p>
            <a:pPr>
              <a:defRPr/>
            </a:pPr>
            <a:endParaRPr lang="en-IE" sz="1600" b="1" dirty="0"/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IE" sz="1600" b="1" i="1" dirty="0"/>
              <a:t>‘… foster and promote the economic and social development of the Western Region’ </a:t>
            </a:r>
          </a:p>
          <a:p>
            <a:pPr>
              <a:defRPr/>
            </a:pPr>
            <a:endParaRPr lang="en-IE" sz="1600" b="1" i="1" dirty="0"/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n-IE" sz="1600" b="1" dirty="0"/>
              <a:t>4 work areas – 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en-IE" sz="1600" b="1" dirty="0"/>
              <a:t>Policy Analysis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en-IE" sz="1600" b="1" dirty="0"/>
              <a:t>Regional </a:t>
            </a:r>
            <a:r>
              <a:rPr lang="en-IE" sz="1600" b="1" dirty="0" err="1"/>
              <a:t>Dev</a:t>
            </a:r>
            <a:r>
              <a:rPr lang="en-IE" sz="1600" b="1" dirty="0"/>
              <a:t> Initiatives, e.g. renewable, creative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en-IE" sz="1600" b="1" dirty="0"/>
              <a:t>Promotion – </a:t>
            </a:r>
            <a:r>
              <a:rPr lang="en-IE" sz="1600" b="1" dirty="0">
                <a:hlinkClick r:id="rId3"/>
              </a:rPr>
              <a:t>www.lookwest.ie</a:t>
            </a:r>
            <a:r>
              <a:rPr lang="en-IE" sz="1600" b="1" dirty="0"/>
              <a:t> 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en-IE" sz="1600" b="1" dirty="0"/>
              <a:t>Western Investment Fund – risk capital to SMEs</a:t>
            </a:r>
          </a:p>
          <a:p>
            <a:pPr marL="0" indent="0">
              <a:buFont typeface="Arial" charset="0"/>
              <a:buNone/>
              <a:defRPr/>
            </a:pPr>
            <a:endParaRPr lang="en-IE" dirty="0"/>
          </a:p>
        </p:txBody>
      </p:sp>
      <p:pic>
        <p:nvPicPr>
          <p:cNvPr id="5" name="Picture 2" descr="map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60525"/>
            <a:ext cx="3794125" cy="4522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dirty="0" smtClean="0"/>
              <a:t>Policy Analysis - Importance of Infrastructure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en-IE" sz="1800" b="1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IE" sz="1800" b="1" dirty="0" smtClean="0"/>
              <a:t>Recent WDC work on regional growth draws on OECD findings  which show that:</a:t>
            </a:r>
          </a:p>
          <a:p>
            <a:pPr marL="0" indent="0">
              <a:buFont typeface="Arial" charset="0"/>
              <a:buNone/>
              <a:defRPr/>
            </a:pPr>
            <a:endParaRPr lang="en-IE" sz="1800" b="1" dirty="0" smtClean="0"/>
          </a:p>
          <a:p>
            <a:pPr marL="342900" lvl="1" indent="-3429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IE" sz="1800" b="1" dirty="0" smtClean="0"/>
              <a:t>Regions are the drivers of the national economy &amp; </a:t>
            </a:r>
            <a:r>
              <a:rPr lang="en-IE" sz="1800" b="1" i="1" dirty="0" smtClean="0"/>
              <a:t>All</a:t>
            </a:r>
            <a:r>
              <a:rPr lang="en-IE" sz="1800" b="1" dirty="0" smtClean="0"/>
              <a:t> Regions have potential to contribute to economic growth.</a:t>
            </a:r>
          </a:p>
          <a:p>
            <a:pPr marL="0" lvl="1" indent="0">
              <a:lnSpc>
                <a:spcPct val="90000"/>
              </a:lnSpc>
              <a:buFont typeface="Arial" charset="0"/>
              <a:buNone/>
              <a:defRPr/>
            </a:pPr>
            <a:endParaRPr lang="en-IE" sz="1800" b="1" dirty="0" smtClean="0"/>
          </a:p>
          <a:p>
            <a:pPr marL="342900" lvl="1" indent="-3429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IE" sz="1800" b="1" dirty="0" smtClean="0"/>
              <a:t>Persistent regional disparities suggest unused growth potential</a:t>
            </a:r>
          </a:p>
          <a:p>
            <a:pPr marL="0" lvl="1" indent="0">
              <a:lnSpc>
                <a:spcPct val="90000"/>
              </a:lnSpc>
              <a:buFont typeface="Arial" charset="0"/>
              <a:buNone/>
              <a:defRPr/>
            </a:pPr>
            <a:endParaRPr lang="en-IE" sz="1800" b="1" dirty="0" smtClean="0"/>
          </a:p>
          <a:p>
            <a:pPr marL="342900" lvl="1" indent="-3429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IE" sz="1800" b="1" dirty="0" smtClean="0"/>
              <a:t>Infrastructure is a vital ingredient and weaker regions need similar quality infrastructure as is available in more successful regions to compete effectively </a:t>
            </a:r>
          </a:p>
          <a:p>
            <a:pPr marL="0" indent="0">
              <a:buFont typeface="Arial" charset="0"/>
              <a:buNone/>
              <a:defRPr/>
            </a:pP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1. Broadband – Where we have come from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1999 - EU policy of deregulation of Telecommunications sector, sale of Telecom </a:t>
            </a:r>
            <a:r>
              <a:rPr lang="en-IE" dirty="0" err="1" smtClean="0"/>
              <a:t>Eireann</a:t>
            </a:r>
            <a:endParaRPr lang="en-IE" dirty="0" smtClean="0"/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2001 WDC ‘The State of the West’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2002 WDC ‘Update on </a:t>
            </a:r>
          </a:p>
          <a:p>
            <a:pPr marL="0" indent="0">
              <a:buNone/>
            </a:pPr>
            <a:r>
              <a:rPr lang="en-IE" dirty="0" smtClean="0"/>
              <a:t>Telecommunications’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849" y="2338885"/>
            <a:ext cx="1696587" cy="242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0881"/>
            <a:ext cx="1583140" cy="223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04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Where we have come from cont’d…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Government </a:t>
            </a:r>
            <a:r>
              <a:rPr lang="en-IE" dirty="0" smtClean="0"/>
              <a:t>Policy response to deregulation:</a:t>
            </a:r>
          </a:p>
          <a:p>
            <a:pPr marL="0" indent="0">
              <a:buNone/>
            </a:pPr>
            <a:endParaRPr lang="en-IE" dirty="0"/>
          </a:p>
          <a:p>
            <a:pPr lvl="1"/>
            <a:r>
              <a:rPr lang="en-IE" sz="2600" dirty="0"/>
              <a:t>County &amp; Group Broadband Scheme CGBS – </a:t>
            </a:r>
            <a:r>
              <a:rPr lang="en-IE" sz="2600" dirty="0" smtClean="0"/>
              <a:t>2003-2007</a:t>
            </a:r>
          </a:p>
          <a:p>
            <a:pPr lvl="1"/>
            <a:endParaRPr lang="en-IE" sz="1200" dirty="0"/>
          </a:p>
          <a:p>
            <a:pPr lvl="1"/>
            <a:r>
              <a:rPr lang="en-IE" sz="2600" dirty="0"/>
              <a:t>MANs – 2004 </a:t>
            </a:r>
            <a:r>
              <a:rPr lang="en-IE" sz="2600" dirty="0" smtClean="0"/>
              <a:t>onwards</a:t>
            </a:r>
          </a:p>
          <a:p>
            <a:pPr marL="344487" lvl="1" indent="0">
              <a:buNone/>
            </a:pPr>
            <a:endParaRPr lang="en-IE" sz="1200" dirty="0"/>
          </a:p>
          <a:p>
            <a:pPr lvl="1"/>
            <a:r>
              <a:rPr lang="en-IE" sz="2600" dirty="0"/>
              <a:t>National Broadband Scheme (NBS) – </a:t>
            </a:r>
            <a:r>
              <a:rPr lang="en-IE" sz="2600" dirty="0" smtClean="0"/>
              <a:t>2008-2014</a:t>
            </a:r>
          </a:p>
          <a:p>
            <a:pPr lvl="1"/>
            <a:endParaRPr lang="en-IE" sz="1200" dirty="0"/>
          </a:p>
          <a:p>
            <a:pPr lvl="1"/>
            <a:r>
              <a:rPr lang="en-IE" sz="2600" dirty="0"/>
              <a:t>Rural Broadband Scheme (RBS) – 2011 -2014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3765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/>
              <a:t>Broadband and Economic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IE" sz="2400" dirty="0" smtClean="0"/>
              <a:t>Broadband: </a:t>
            </a:r>
            <a:r>
              <a:rPr lang="en-IE" sz="2400" u="sng" dirty="0" smtClean="0"/>
              <a:t>No.1</a:t>
            </a:r>
            <a:r>
              <a:rPr lang="en-IE" sz="2400" dirty="0" smtClean="0"/>
              <a:t> priority infrastructure (National Competitiveness Council)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IE" sz="2400" dirty="0" smtClean="0"/>
              <a:t>Transformative infrastructure &amp; a basic utility; similar to electrification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IE" sz="2400" dirty="0" smtClean="0"/>
              <a:t>Internet contributes 6% of GDP – 75% outside ICT sector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IE" sz="2400" dirty="0" smtClean="0"/>
              <a:t>2.6 new jobs created for every job lost through efficiency</a:t>
            </a:r>
          </a:p>
          <a:p>
            <a:pPr eaLnBrk="1" hangingPunct="1">
              <a:defRPr/>
            </a:pPr>
            <a:endParaRPr lang="en-IE" sz="1200" dirty="0" smtClean="0"/>
          </a:p>
          <a:p>
            <a:pPr eaLnBrk="1" hangingPunct="1">
              <a:defRPr/>
            </a:pPr>
            <a:r>
              <a:rPr lang="en-IE" sz="2400" dirty="0" smtClean="0"/>
              <a:t>Jobs impact: Over 8,200 employed in ICT in WR</a:t>
            </a:r>
          </a:p>
          <a:p>
            <a:pPr eaLnBrk="1" hangingPunct="1">
              <a:defRPr/>
            </a:pPr>
            <a:r>
              <a:rPr lang="en-IE" sz="2400" dirty="0" smtClean="0"/>
              <a:t>The 2</a:t>
            </a:r>
            <a:r>
              <a:rPr lang="en-IE" sz="2400" baseline="30000" dirty="0" smtClean="0"/>
              <a:t>nd</a:t>
            </a:r>
            <a:r>
              <a:rPr lang="en-IE" sz="2400" dirty="0" smtClean="0"/>
              <a:t> largest sector in terms of assisted employment in WR (13%)</a:t>
            </a:r>
          </a:p>
          <a:p>
            <a:pPr>
              <a:buFont typeface="Wingdings" pitchFamily="2" charset="2"/>
              <a:buChar char="Ø"/>
              <a:defRPr/>
            </a:pPr>
            <a:endParaRPr lang="en-IE" sz="2400" b="1" dirty="0" smtClean="0"/>
          </a:p>
          <a:p>
            <a:pPr marL="0" indent="0">
              <a:buFont typeface="Arial" charset="0"/>
              <a:buNone/>
              <a:defRPr/>
            </a:pP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dirty="0" err="1" smtClean="0"/>
              <a:t>But..Ever</a:t>
            </a:r>
            <a:r>
              <a:rPr lang="en-IE" altLang="en-US" dirty="0" smtClean="0"/>
              <a:t> growing Applications and Broadband speeds</a:t>
            </a:r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050" y="1798638"/>
            <a:ext cx="9163050" cy="3838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2. Where we are now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From Basic to Next Generation/ Advanced</a:t>
            </a:r>
          </a:p>
          <a:p>
            <a:r>
              <a:rPr lang="en-IE" dirty="0"/>
              <a:t>EU Digital </a:t>
            </a:r>
            <a:r>
              <a:rPr lang="en-IE" dirty="0" smtClean="0"/>
              <a:t>Agenda Targets 2020 (published in 2010)</a:t>
            </a:r>
            <a:endParaRPr lang="en-IE" dirty="0"/>
          </a:p>
          <a:p>
            <a:r>
              <a:rPr lang="en-IE" dirty="0" smtClean="0"/>
              <a:t>Government's National Broadband Plan 2012</a:t>
            </a:r>
          </a:p>
          <a:p>
            <a:endParaRPr lang="en-IE" dirty="0" smtClean="0"/>
          </a:p>
          <a:p>
            <a:r>
              <a:rPr lang="en-IE" dirty="0" smtClean="0"/>
              <a:t>WDC </a:t>
            </a:r>
            <a:r>
              <a:rPr lang="en-IE" dirty="0"/>
              <a:t>Connecting the </a:t>
            </a:r>
            <a:r>
              <a:rPr lang="en-IE" dirty="0" smtClean="0"/>
              <a:t>West </a:t>
            </a:r>
            <a:r>
              <a:rPr lang="en-IE" dirty="0"/>
              <a:t>2012</a:t>
            </a:r>
          </a:p>
          <a:p>
            <a:endParaRPr lang="en-I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4696" y="3521123"/>
            <a:ext cx="1884005" cy="2703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70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DC Title Page">
  <a:themeElements>
    <a:clrScheme name="WDC Title P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DC Title Pa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DC Title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DC Title 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DC Title 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DC Title 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DC Title 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DC Title 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DC Title 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DC Title 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DC Title 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DC Title 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DC Title 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DC Title 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7737</TotalTime>
  <Words>829</Words>
  <Application>Microsoft Office PowerPoint</Application>
  <PresentationFormat>On-screen Show (4:3)</PresentationFormat>
  <Paragraphs>158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WDC Title Page</vt:lpstr>
      <vt:lpstr> Update  on Next Generation Broadband 2016  Presentation to  Roscommon Co Co  25.1.2016  Deirdre Frost, WDC</vt:lpstr>
      <vt:lpstr>Outline of Presentation</vt:lpstr>
      <vt:lpstr>The Western Development Commission</vt:lpstr>
      <vt:lpstr>Policy Analysis - Importance of Infrastructure</vt:lpstr>
      <vt:lpstr>1. Broadband – Where we have come from</vt:lpstr>
      <vt:lpstr>Where we have come from cont’d…</vt:lpstr>
      <vt:lpstr>Broadband and Economic Growth</vt:lpstr>
      <vt:lpstr>But..Ever growing Applications and Broadband speeds</vt:lpstr>
      <vt:lpstr>2. Where we are now</vt:lpstr>
      <vt:lpstr>Government National Broadband Plan (NBP) – Aug 2012</vt:lpstr>
      <vt:lpstr>Likely pattern of Next Generation Deployment</vt:lpstr>
      <vt:lpstr> Experience of users </vt:lpstr>
      <vt:lpstr>What are the Issues?</vt:lpstr>
      <vt:lpstr>3. Where we are going – Next Steps</vt:lpstr>
      <vt:lpstr>Where we are going – Next Steps</vt:lpstr>
      <vt:lpstr>Where we are going – Next Steps - Timescale</vt:lpstr>
      <vt:lpstr>WDC view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WDC Powerpoint Template</dc:title>
  <dc:creator>WDC;Deirdre Frost</dc:creator>
  <cp:lastModifiedBy>Caroline Coffey</cp:lastModifiedBy>
  <cp:revision>334</cp:revision>
  <cp:lastPrinted>2016-01-22T15:53:57Z</cp:lastPrinted>
  <dcterms:created xsi:type="dcterms:W3CDTF">2004-03-29T11:18:18Z</dcterms:created>
  <dcterms:modified xsi:type="dcterms:W3CDTF">2016-02-19T12:41:36Z</dcterms:modified>
</cp:coreProperties>
</file>