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3" r:id="rId2"/>
    <p:sldId id="284" r:id="rId3"/>
    <p:sldId id="301" r:id="rId4"/>
    <p:sldId id="286" r:id="rId5"/>
    <p:sldId id="282" r:id="rId6"/>
    <p:sldId id="259" r:id="rId7"/>
    <p:sldId id="297" r:id="rId8"/>
    <p:sldId id="304" r:id="rId9"/>
    <p:sldId id="299" r:id="rId10"/>
    <p:sldId id="288" r:id="rId11"/>
    <p:sldId id="289" r:id="rId12"/>
    <p:sldId id="292" r:id="rId13"/>
    <p:sldId id="294" r:id="rId14"/>
    <p:sldId id="302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CBA"/>
    <a:srgbClr val="7572CC"/>
    <a:srgbClr val="7CA36C"/>
    <a:srgbClr val="C15E53"/>
    <a:srgbClr val="3C617C"/>
    <a:srgbClr val="D39354"/>
    <a:srgbClr val="933F60"/>
    <a:srgbClr val="397D6E"/>
    <a:srgbClr val="2A4048"/>
    <a:srgbClr val="5CC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65" autoAdjust="0"/>
    <p:restoredTop sz="94661" autoAdjust="0"/>
  </p:normalViewPr>
  <p:slideViewPr>
    <p:cSldViewPr snapToGrid="0">
      <p:cViewPr>
        <p:scale>
          <a:sx n="109" d="100"/>
          <a:sy n="109" d="100"/>
        </p:scale>
        <p:origin x="-1866" y="-8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-378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6922C-1F5F-4A8E-9FA1-9ACD93DFE176}" type="datetimeFigureOut">
              <a:rPr lang="en-IE" smtClean="0"/>
              <a:pPr/>
              <a:t>15/11/2017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7A31F-20E1-4B4B-B592-CFE640B1DD9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0840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18A03-CCE2-4613-A702-5B990DF4C013}" type="datetimeFigureOut">
              <a:rPr lang="en-IE" smtClean="0"/>
              <a:pPr/>
              <a:t>15/11/2017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814D-1687-4F55-AD4E-9E9E4998B62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6685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289" cy="51434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20" y="1051653"/>
            <a:ext cx="8229600" cy="327422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397D6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20" y="4664115"/>
            <a:ext cx="980705" cy="19787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1277853" y="262445"/>
            <a:ext cx="5104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>
                <a:solidFill>
                  <a:srgbClr val="397D6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Western Development Commission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20" y="265550"/>
            <a:ext cx="980705" cy="335448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1394149" y="539444"/>
            <a:ext cx="31972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5088"/>
            <a:ext cx="4038600" cy="3394472"/>
          </a:xfrm>
        </p:spPr>
        <p:txBody>
          <a:bodyPr/>
          <a:lstStyle>
            <a:lvl1pPr marL="257175" indent="-257175">
              <a:buClr>
                <a:srgbClr val="397D6E"/>
              </a:buClr>
              <a:buFont typeface="Wingdings" charset="2"/>
              <a:buChar char="§"/>
              <a:defRPr sz="2100"/>
            </a:lvl1pPr>
            <a:lvl2pPr marL="557213" indent="-214313">
              <a:buClr>
                <a:srgbClr val="397D6E"/>
              </a:buClr>
              <a:buFont typeface="Wingdings" charset="2"/>
              <a:buChar char="§"/>
              <a:defRPr sz="1800"/>
            </a:lvl2pPr>
            <a:lvl3pPr marL="857250" indent="-171450">
              <a:buClr>
                <a:srgbClr val="397D6E"/>
              </a:buClr>
              <a:buFont typeface="Wingdings" charset="2"/>
              <a:buChar char="§"/>
              <a:defRPr sz="1500"/>
            </a:lvl3pPr>
            <a:lvl4pPr marL="1200150" indent="-171450">
              <a:buClr>
                <a:srgbClr val="397D6E"/>
              </a:buClr>
              <a:buFont typeface="Wingdings" charset="2"/>
              <a:buChar char="§"/>
              <a:defRPr sz="1350"/>
            </a:lvl4pPr>
            <a:lvl5pPr marL="1543050" indent="-171450">
              <a:buClr>
                <a:srgbClr val="397D6E"/>
              </a:buClr>
              <a:buFont typeface="Wingdings" charset="2"/>
              <a:buChar char="§"/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786452"/>
            <a:ext cx="9144000" cy="357049"/>
          </a:xfrm>
          <a:prstGeom prst="rect">
            <a:avLst/>
          </a:prstGeom>
          <a:solidFill>
            <a:srgbClr val="397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496994" y="4870440"/>
            <a:ext cx="39433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kern="1200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providing insights on key issues for the Western Region of Ireland</a:t>
            </a:r>
            <a:endParaRPr lang="en-US" sz="800" dirty="0">
              <a:solidFill>
                <a:schemeClr val="bg1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45981"/>
            <a:ext cx="1094793" cy="25427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26899"/>
            <a:ext cx="7306846" cy="412750"/>
          </a:xfrm>
        </p:spPr>
        <p:txBody>
          <a:bodyPr>
            <a:normAutofit/>
          </a:bodyPr>
          <a:lstStyle>
            <a:lvl1pPr algn="l">
              <a:defRPr sz="2100">
                <a:solidFill>
                  <a:srgbClr val="397D6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046" y="265550"/>
            <a:ext cx="980705" cy="335448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57200" y="708660"/>
            <a:ext cx="7306846" cy="0"/>
          </a:xfrm>
          <a:prstGeom prst="line">
            <a:avLst/>
          </a:prstGeom>
          <a:ln w="12700">
            <a:solidFill>
              <a:srgbClr val="397D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38" t="9433" r="3811" b="7478"/>
          <a:stretch/>
        </p:blipFill>
        <p:spPr>
          <a:xfrm>
            <a:off x="5139541" y="777672"/>
            <a:ext cx="2933662" cy="3901825"/>
          </a:xfrm>
          <a:prstGeom prst="rect">
            <a:avLst/>
          </a:prstGeom>
        </p:spPr>
      </p:pic>
      <p:sp>
        <p:nvSpPr>
          <p:cNvPr id="29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4684713" y="1469233"/>
            <a:ext cx="1025622" cy="297363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72ACBA"/>
                </a:solidFill>
              </a:defRPr>
            </a:lvl1pPr>
          </a:lstStyle>
          <a:p>
            <a:pPr lvl="0"/>
            <a:r>
              <a:rPr lang="en-IE" dirty="0"/>
              <a:t>5%</a:t>
            </a:r>
          </a:p>
        </p:txBody>
      </p:sp>
      <p:sp>
        <p:nvSpPr>
          <p:cNvPr id="30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684713" y="2237453"/>
            <a:ext cx="1025622" cy="310664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7CA36C"/>
                </a:solidFill>
              </a:defRPr>
            </a:lvl1pPr>
          </a:lstStyle>
          <a:p>
            <a:pPr lvl="0"/>
            <a:r>
              <a:rPr lang="en-IE" dirty="0"/>
              <a:t>53.3%</a:t>
            </a:r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4684713" y="2925826"/>
            <a:ext cx="1025622" cy="305011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C15E53"/>
                </a:solidFill>
              </a:defRPr>
            </a:lvl1pPr>
          </a:lstStyle>
          <a:p>
            <a:pPr lvl="0"/>
            <a:r>
              <a:rPr lang="en-IE" dirty="0"/>
              <a:t>43.6%</a:t>
            </a:r>
          </a:p>
        </p:txBody>
      </p:sp>
      <p:sp>
        <p:nvSpPr>
          <p:cNvPr id="32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7739166" y="1378593"/>
            <a:ext cx="1025622" cy="288664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933F60"/>
                </a:solidFill>
              </a:defRPr>
            </a:lvl1pPr>
          </a:lstStyle>
          <a:p>
            <a:pPr lvl="0"/>
            <a:r>
              <a:rPr lang="en-IE" dirty="0"/>
              <a:t>6.2%</a:t>
            </a:r>
          </a:p>
        </p:txBody>
      </p:sp>
      <p:sp>
        <p:nvSpPr>
          <p:cNvPr id="33" name="Text Placeholder 14"/>
          <p:cNvSpPr>
            <a:spLocks noGrp="1"/>
          </p:cNvSpPr>
          <p:nvPr>
            <p:ph type="body" sz="quarter" idx="21" hasCustomPrompt="1"/>
          </p:nvPr>
        </p:nvSpPr>
        <p:spPr>
          <a:xfrm>
            <a:off x="7741587" y="1975119"/>
            <a:ext cx="1025622" cy="308263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7572CC"/>
                </a:solidFill>
              </a:defRPr>
            </a:lvl1pPr>
          </a:lstStyle>
          <a:p>
            <a:pPr lvl="0"/>
            <a:r>
              <a:rPr lang="en-IE" dirty="0"/>
              <a:t>6.7%</a:t>
            </a:r>
          </a:p>
        </p:txBody>
      </p:sp>
      <p:sp>
        <p:nvSpPr>
          <p:cNvPr id="3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7741587" y="2648994"/>
            <a:ext cx="1178478" cy="297330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3C617C"/>
                </a:solidFill>
              </a:defRPr>
            </a:lvl1pPr>
          </a:lstStyle>
          <a:p>
            <a:pPr lvl="0"/>
            <a:r>
              <a:rPr lang="en-IE" dirty="0"/>
              <a:t>82.%</a:t>
            </a:r>
          </a:p>
        </p:txBody>
      </p:sp>
      <p:sp>
        <p:nvSpPr>
          <p:cNvPr id="35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7764046" y="3328940"/>
            <a:ext cx="1025622" cy="306661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D39354"/>
                </a:solidFill>
              </a:defRPr>
            </a:lvl1pPr>
          </a:lstStyle>
          <a:p>
            <a:pPr lvl="0"/>
            <a:r>
              <a:rPr lang="en-IE" dirty="0"/>
              <a:t>2.5%</a:t>
            </a:r>
          </a:p>
        </p:txBody>
      </p:sp>
    </p:spTree>
    <p:extLst>
      <p:ext uri="{BB962C8B-B14F-4D97-AF65-F5344CB8AC3E}">
        <p14:creationId xmlns:p14="http://schemas.microsoft.com/office/powerpoint/2010/main" val="66214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5088"/>
            <a:ext cx="4038600" cy="3394472"/>
          </a:xfrm>
        </p:spPr>
        <p:txBody>
          <a:bodyPr/>
          <a:lstStyle>
            <a:lvl1pPr marL="257175" indent="-257175">
              <a:buClr>
                <a:srgbClr val="397D6E"/>
              </a:buClr>
              <a:buFont typeface="Wingdings" charset="2"/>
              <a:buChar char="§"/>
              <a:defRPr sz="2100"/>
            </a:lvl1pPr>
            <a:lvl2pPr marL="557213" indent="-214313">
              <a:buClr>
                <a:srgbClr val="397D6E"/>
              </a:buClr>
              <a:buFont typeface="Wingdings" charset="2"/>
              <a:buChar char="§"/>
              <a:defRPr sz="1800"/>
            </a:lvl2pPr>
            <a:lvl3pPr marL="857250" indent="-171450">
              <a:buClr>
                <a:srgbClr val="397D6E"/>
              </a:buClr>
              <a:buFont typeface="Wingdings" charset="2"/>
              <a:buChar char="§"/>
              <a:defRPr sz="1500"/>
            </a:lvl3pPr>
            <a:lvl4pPr marL="1200150" indent="-171450">
              <a:buClr>
                <a:srgbClr val="397D6E"/>
              </a:buClr>
              <a:buFont typeface="Wingdings" charset="2"/>
              <a:buChar char="§"/>
              <a:defRPr sz="1350"/>
            </a:lvl4pPr>
            <a:lvl5pPr marL="1543050" indent="-171450">
              <a:buClr>
                <a:srgbClr val="397D6E"/>
              </a:buClr>
              <a:buFont typeface="Wingdings" charset="2"/>
              <a:buChar char="§"/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786452"/>
            <a:ext cx="9144000" cy="357049"/>
          </a:xfrm>
          <a:prstGeom prst="rect">
            <a:avLst/>
          </a:prstGeom>
          <a:solidFill>
            <a:srgbClr val="397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496994" y="4870440"/>
            <a:ext cx="39433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kern="1200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providing insights on key issues for the Western Region of Ireland</a:t>
            </a:r>
            <a:endParaRPr lang="en-US" sz="800" dirty="0">
              <a:solidFill>
                <a:schemeClr val="bg1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45981"/>
            <a:ext cx="1094793" cy="25427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26899"/>
            <a:ext cx="7306846" cy="412750"/>
          </a:xfrm>
        </p:spPr>
        <p:txBody>
          <a:bodyPr>
            <a:normAutofit/>
          </a:bodyPr>
          <a:lstStyle>
            <a:lvl1pPr algn="l">
              <a:defRPr sz="2100">
                <a:solidFill>
                  <a:srgbClr val="397D6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046" y="265550"/>
            <a:ext cx="980705" cy="335448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57200" y="708660"/>
            <a:ext cx="7306846" cy="0"/>
          </a:xfrm>
          <a:prstGeom prst="line">
            <a:avLst/>
          </a:prstGeom>
          <a:ln w="12700">
            <a:solidFill>
              <a:srgbClr val="397D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38" t="9433" r="3811" b="7478"/>
          <a:stretch/>
        </p:blipFill>
        <p:spPr>
          <a:xfrm>
            <a:off x="5139541" y="777672"/>
            <a:ext cx="2933662" cy="3901825"/>
          </a:xfrm>
          <a:prstGeom prst="rect">
            <a:avLst/>
          </a:prstGeom>
        </p:spPr>
      </p:pic>
      <p:sp>
        <p:nvSpPr>
          <p:cNvPr id="29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4684713" y="1469233"/>
            <a:ext cx="1025622" cy="297363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72ACBA"/>
                </a:solidFill>
              </a:defRPr>
            </a:lvl1pPr>
          </a:lstStyle>
          <a:p>
            <a:pPr lvl="0"/>
            <a:r>
              <a:rPr lang="en-IE" dirty="0"/>
              <a:t>5%</a:t>
            </a:r>
          </a:p>
        </p:txBody>
      </p:sp>
      <p:sp>
        <p:nvSpPr>
          <p:cNvPr id="30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684713" y="2237453"/>
            <a:ext cx="1025622" cy="310664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7CA36C"/>
                </a:solidFill>
              </a:defRPr>
            </a:lvl1pPr>
          </a:lstStyle>
          <a:p>
            <a:pPr lvl="0"/>
            <a:r>
              <a:rPr lang="en-IE" dirty="0"/>
              <a:t>53.3%</a:t>
            </a:r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4684713" y="2925826"/>
            <a:ext cx="1025622" cy="305011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C15E53"/>
                </a:solidFill>
              </a:defRPr>
            </a:lvl1pPr>
          </a:lstStyle>
          <a:p>
            <a:pPr lvl="0"/>
            <a:r>
              <a:rPr lang="en-IE" dirty="0"/>
              <a:t>43.6%</a:t>
            </a:r>
          </a:p>
        </p:txBody>
      </p:sp>
      <p:sp>
        <p:nvSpPr>
          <p:cNvPr id="32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7739166" y="1378593"/>
            <a:ext cx="1025622" cy="288664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933F60"/>
                </a:solidFill>
              </a:defRPr>
            </a:lvl1pPr>
          </a:lstStyle>
          <a:p>
            <a:pPr lvl="0"/>
            <a:r>
              <a:rPr lang="en-IE" dirty="0"/>
              <a:t>6.2%</a:t>
            </a:r>
          </a:p>
        </p:txBody>
      </p:sp>
      <p:sp>
        <p:nvSpPr>
          <p:cNvPr id="33" name="Text Placeholder 14"/>
          <p:cNvSpPr>
            <a:spLocks noGrp="1"/>
          </p:cNvSpPr>
          <p:nvPr>
            <p:ph type="body" sz="quarter" idx="21" hasCustomPrompt="1"/>
          </p:nvPr>
        </p:nvSpPr>
        <p:spPr>
          <a:xfrm>
            <a:off x="7741587" y="1975119"/>
            <a:ext cx="1025622" cy="308263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7572CC"/>
                </a:solidFill>
              </a:defRPr>
            </a:lvl1pPr>
          </a:lstStyle>
          <a:p>
            <a:pPr lvl="0"/>
            <a:r>
              <a:rPr lang="en-IE" dirty="0"/>
              <a:t>6.7%</a:t>
            </a:r>
          </a:p>
        </p:txBody>
      </p:sp>
      <p:sp>
        <p:nvSpPr>
          <p:cNvPr id="3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7741587" y="2648994"/>
            <a:ext cx="1178478" cy="297330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3C617C"/>
                </a:solidFill>
              </a:defRPr>
            </a:lvl1pPr>
          </a:lstStyle>
          <a:p>
            <a:pPr lvl="0"/>
            <a:r>
              <a:rPr lang="en-IE" dirty="0"/>
              <a:t>82.%</a:t>
            </a:r>
          </a:p>
        </p:txBody>
      </p:sp>
      <p:sp>
        <p:nvSpPr>
          <p:cNvPr id="35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7764046" y="3328940"/>
            <a:ext cx="1025622" cy="306661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D39354"/>
                </a:solidFill>
              </a:defRPr>
            </a:lvl1pPr>
          </a:lstStyle>
          <a:p>
            <a:pPr lvl="0"/>
            <a:r>
              <a:rPr lang="en-IE" dirty="0"/>
              <a:t>2.5%</a:t>
            </a:r>
          </a:p>
        </p:txBody>
      </p:sp>
      <p:cxnSp>
        <p:nvCxnSpPr>
          <p:cNvPr id="37" name="Straight Connector 36"/>
          <p:cNvCxnSpPr>
            <a:endCxn id="32" idx="1"/>
          </p:cNvCxnSpPr>
          <p:nvPr userDrawn="1"/>
        </p:nvCxnSpPr>
        <p:spPr>
          <a:xfrm>
            <a:off x="7669763" y="1293845"/>
            <a:ext cx="69403" cy="22908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33" idx="1"/>
          </p:cNvCxnSpPr>
          <p:nvPr userDrawn="1"/>
        </p:nvCxnSpPr>
        <p:spPr>
          <a:xfrm>
            <a:off x="7165910" y="1766596"/>
            <a:ext cx="575677" cy="362655"/>
          </a:xfrm>
          <a:prstGeom prst="line">
            <a:avLst/>
          </a:prstGeom>
          <a:ln>
            <a:solidFill>
              <a:srgbClr val="7572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4" idx="1"/>
          </p:cNvCxnSpPr>
          <p:nvPr userDrawn="1"/>
        </p:nvCxnSpPr>
        <p:spPr>
          <a:xfrm>
            <a:off x="7620000" y="2488163"/>
            <a:ext cx="121587" cy="30949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29" idx="3"/>
          </p:cNvCxnSpPr>
          <p:nvPr userDrawn="1"/>
        </p:nvCxnSpPr>
        <p:spPr>
          <a:xfrm flipH="1" flipV="1">
            <a:off x="5710335" y="1617915"/>
            <a:ext cx="578498" cy="187365"/>
          </a:xfrm>
          <a:prstGeom prst="line">
            <a:avLst/>
          </a:prstGeom>
          <a:ln>
            <a:solidFill>
              <a:srgbClr val="72AC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30" idx="0"/>
          </p:cNvCxnSpPr>
          <p:nvPr userDrawn="1"/>
        </p:nvCxnSpPr>
        <p:spPr>
          <a:xfrm flipH="1">
            <a:off x="5197524" y="1975119"/>
            <a:ext cx="242820" cy="26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1" idx="0"/>
          </p:cNvCxnSpPr>
          <p:nvPr userDrawn="1"/>
        </p:nvCxnSpPr>
        <p:spPr>
          <a:xfrm flipH="1">
            <a:off x="5197524" y="2706322"/>
            <a:ext cx="242820" cy="2195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35" idx="1"/>
          </p:cNvCxnSpPr>
          <p:nvPr userDrawn="1"/>
        </p:nvCxnSpPr>
        <p:spPr>
          <a:xfrm>
            <a:off x="6239069" y="3328940"/>
            <a:ext cx="1524977" cy="15333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53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289" cy="5143498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5854" y="1362857"/>
            <a:ext cx="3877558" cy="168921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2A4048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Contact Details</a:t>
            </a: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648806" y="3654601"/>
            <a:ext cx="3570025" cy="2027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b="0" i="0" kern="1200">
                <a:solidFill>
                  <a:srgbClr val="397D6E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b="0" i="0" kern="1200">
                <a:solidFill>
                  <a:schemeClr val="tx1">
                    <a:tint val="75000"/>
                  </a:schemeClr>
                </a:solidFill>
                <a:latin typeface="Corbel" charset="0"/>
                <a:ea typeface="Corbel" charset="0"/>
                <a:cs typeface="Corbel" charset="0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Corbel" charset="0"/>
                <a:ea typeface="Corbel" charset="0"/>
                <a:cs typeface="Corbel" charset="0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orbel" charset="0"/>
                <a:ea typeface="Corbel" charset="0"/>
                <a:cs typeface="Corbel" charset="0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Corbel" charset="0"/>
                <a:ea typeface="Corbel" charset="0"/>
                <a:cs typeface="Corbel" charset="0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https://</a:t>
            </a:r>
            <a:r>
              <a:rPr lang="en-US" sz="1100" dirty="0" err="1"/>
              <a:t>wdcinsights.wordpress.com</a:t>
            </a:r>
            <a:r>
              <a:rPr lang="en-US" sz="1100" dirty="0"/>
              <a:t>/ 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648806" y="4117431"/>
            <a:ext cx="3570025" cy="2027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b="0" i="0" kern="1200">
                <a:solidFill>
                  <a:srgbClr val="397D6E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b="0" i="0" kern="1200">
                <a:solidFill>
                  <a:schemeClr val="tx1">
                    <a:tint val="75000"/>
                  </a:schemeClr>
                </a:solidFill>
                <a:latin typeface="Corbel" charset="0"/>
                <a:ea typeface="Corbel" charset="0"/>
                <a:cs typeface="Corbel" charset="0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Corbel" charset="0"/>
                <a:ea typeface="Corbel" charset="0"/>
                <a:cs typeface="Corbel" charset="0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orbel" charset="0"/>
                <a:ea typeface="Corbel" charset="0"/>
                <a:cs typeface="Corbel" charset="0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Corbel" charset="0"/>
                <a:ea typeface="Corbel" charset="0"/>
                <a:cs typeface="Corbel" charset="0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err="1"/>
              <a:t>www.wdc.ie</a:t>
            </a:r>
            <a:r>
              <a:rPr lang="en-US" sz="1100" dirty="0"/>
              <a:t> </a:t>
            </a: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648806" y="3207129"/>
            <a:ext cx="3570025" cy="2027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b="0" i="0" kern="1200">
                <a:solidFill>
                  <a:srgbClr val="397D6E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b="0" i="0" kern="1200">
                <a:solidFill>
                  <a:schemeClr val="tx1">
                    <a:tint val="75000"/>
                  </a:schemeClr>
                </a:solidFill>
                <a:latin typeface="Corbel" charset="0"/>
                <a:ea typeface="Corbel" charset="0"/>
                <a:cs typeface="Corbel" charset="0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Corbel" charset="0"/>
                <a:ea typeface="Corbel" charset="0"/>
                <a:cs typeface="Corbel" charset="0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orbel" charset="0"/>
                <a:ea typeface="Corbel" charset="0"/>
                <a:cs typeface="Corbel" charset="0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Corbel" charset="0"/>
                <a:ea typeface="Corbel" charset="0"/>
                <a:cs typeface="Corbel" charset="0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@</a:t>
            </a:r>
            <a:r>
              <a:rPr lang="en-US" sz="1100" dirty="0" err="1"/>
              <a:t>WDCInsights</a:t>
            </a:r>
            <a:endParaRPr lang="en-US" sz="110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5854" y="771193"/>
            <a:ext cx="7428192" cy="412750"/>
          </a:xfrm>
        </p:spPr>
        <p:txBody>
          <a:bodyPr>
            <a:normAutofit/>
          </a:bodyPr>
          <a:lstStyle>
            <a:lvl1pPr algn="l">
              <a:defRPr sz="2100">
                <a:solidFill>
                  <a:srgbClr val="397D6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20" y="4664115"/>
            <a:ext cx="980705" cy="19787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20" y="265550"/>
            <a:ext cx="980705" cy="33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37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1"/>
            <a:ext cx="8229600" cy="3280172"/>
          </a:xfrm>
        </p:spPr>
        <p:txBody>
          <a:bodyPr/>
          <a:lstStyle>
            <a:lvl1pPr marL="257175" indent="-257175">
              <a:buClr>
                <a:srgbClr val="397D6E"/>
              </a:buClr>
              <a:buFont typeface="Wingdings" charset="2"/>
              <a:buChar char="§"/>
              <a:defRPr/>
            </a:lvl1pPr>
            <a:lvl2pPr marL="557213" indent="-214313">
              <a:buClr>
                <a:srgbClr val="397D6E"/>
              </a:buClr>
              <a:buFont typeface="Wingdings" charset="2"/>
              <a:buChar char="§"/>
              <a:defRPr/>
            </a:lvl2pPr>
            <a:lvl3pPr marL="857250" indent="-171450">
              <a:buClr>
                <a:srgbClr val="397D6E"/>
              </a:buClr>
              <a:buFont typeface="Wingdings" charset="2"/>
              <a:buChar char="§"/>
              <a:defRPr/>
            </a:lvl3pPr>
            <a:lvl4pPr marL="1200150" indent="-171450">
              <a:buClr>
                <a:srgbClr val="397D6E"/>
              </a:buClr>
              <a:buFont typeface="Wingdings" charset="2"/>
              <a:buChar char="§"/>
              <a:defRPr/>
            </a:lvl4pPr>
            <a:lvl5pPr marL="1543050" indent="-171450">
              <a:buClr>
                <a:srgbClr val="397D6E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6899"/>
            <a:ext cx="7306846" cy="412750"/>
          </a:xfrm>
        </p:spPr>
        <p:txBody>
          <a:bodyPr>
            <a:normAutofit/>
          </a:bodyPr>
          <a:lstStyle>
            <a:lvl1pPr algn="l">
              <a:defRPr sz="2100">
                <a:solidFill>
                  <a:srgbClr val="397D6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046" y="265550"/>
            <a:ext cx="980705" cy="33544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4786452"/>
            <a:ext cx="9144000" cy="357049"/>
          </a:xfrm>
          <a:prstGeom prst="rect">
            <a:avLst/>
          </a:prstGeom>
          <a:solidFill>
            <a:srgbClr val="397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496994" y="4870440"/>
            <a:ext cx="39433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kern="1200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providing insights on key issues for the Western Region of Ireland</a:t>
            </a:r>
            <a:endParaRPr lang="en-US" sz="800" dirty="0">
              <a:solidFill>
                <a:schemeClr val="bg1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45981"/>
            <a:ext cx="1094793" cy="254275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57200" y="708660"/>
            <a:ext cx="7306846" cy="0"/>
          </a:xfrm>
          <a:prstGeom prst="line">
            <a:avLst/>
          </a:prstGeom>
          <a:ln w="12700">
            <a:solidFill>
              <a:srgbClr val="397D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289" cy="5143498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24720" y="832085"/>
            <a:ext cx="8229600" cy="360164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397D6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24720" y="1277071"/>
            <a:ext cx="8229600" cy="36880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20" y="4664115"/>
            <a:ext cx="980705" cy="1978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20" y="265550"/>
            <a:ext cx="980705" cy="335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5088"/>
            <a:ext cx="4038600" cy="3394472"/>
          </a:xfrm>
        </p:spPr>
        <p:txBody>
          <a:bodyPr/>
          <a:lstStyle>
            <a:lvl1pPr marL="257175" indent="-257175">
              <a:buClr>
                <a:srgbClr val="397D6E"/>
              </a:buClr>
              <a:buFont typeface="Wingdings" charset="2"/>
              <a:buChar char="§"/>
              <a:defRPr sz="2100"/>
            </a:lvl1pPr>
            <a:lvl2pPr marL="557213" indent="-214313">
              <a:buClr>
                <a:srgbClr val="397D6E"/>
              </a:buClr>
              <a:buFont typeface="Wingdings" charset="2"/>
              <a:buChar char="§"/>
              <a:defRPr sz="1800"/>
            </a:lvl2pPr>
            <a:lvl3pPr marL="857250" indent="-171450">
              <a:buClr>
                <a:srgbClr val="397D6E"/>
              </a:buClr>
              <a:buFont typeface="Wingdings" charset="2"/>
              <a:buChar char="§"/>
              <a:defRPr sz="1500"/>
            </a:lvl3pPr>
            <a:lvl4pPr marL="1200150" indent="-171450">
              <a:buClr>
                <a:srgbClr val="397D6E"/>
              </a:buClr>
              <a:buFont typeface="Wingdings" charset="2"/>
              <a:buChar char="§"/>
              <a:defRPr sz="1350"/>
            </a:lvl4pPr>
            <a:lvl5pPr marL="1543050" indent="-171450">
              <a:buClr>
                <a:srgbClr val="397D6E"/>
              </a:buClr>
              <a:buFont typeface="Wingdings" charset="2"/>
              <a:buChar char="§"/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088"/>
            <a:ext cx="4038600" cy="3394472"/>
          </a:xfrm>
        </p:spPr>
        <p:txBody>
          <a:bodyPr/>
          <a:lstStyle>
            <a:lvl1pPr>
              <a:buClr>
                <a:srgbClr val="397D6E"/>
              </a:buClr>
              <a:defRPr sz="2100"/>
            </a:lvl1pPr>
            <a:lvl2pPr>
              <a:buClr>
                <a:srgbClr val="397D6E"/>
              </a:buClr>
              <a:defRPr sz="1800"/>
            </a:lvl2pPr>
            <a:lvl3pPr>
              <a:buClr>
                <a:srgbClr val="397D6E"/>
              </a:buClr>
              <a:defRPr sz="1500"/>
            </a:lvl3pPr>
            <a:lvl4pPr>
              <a:buClr>
                <a:srgbClr val="397D6E"/>
              </a:buClr>
              <a:defRPr sz="1350"/>
            </a:lvl4pPr>
            <a:lvl5pPr>
              <a:buClr>
                <a:srgbClr val="397D6E"/>
              </a:buCl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4786452"/>
            <a:ext cx="9144000" cy="357049"/>
          </a:xfrm>
          <a:prstGeom prst="rect">
            <a:avLst/>
          </a:prstGeom>
          <a:solidFill>
            <a:srgbClr val="397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496994" y="4870440"/>
            <a:ext cx="39433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kern="1200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providing insights on key issues for the Western Region of Ireland</a:t>
            </a:r>
            <a:endParaRPr lang="en-US" sz="800" dirty="0">
              <a:solidFill>
                <a:schemeClr val="bg1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45981"/>
            <a:ext cx="1094793" cy="254275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26899"/>
            <a:ext cx="7306846" cy="412750"/>
          </a:xfrm>
        </p:spPr>
        <p:txBody>
          <a:bodyPr>
            <a:normAutofit/>
          </a:bodyPr>
          <a:lstStyle>
            <a:lvl1pPr algn="l">
              <a:defRPr sz="2100">
                <a:solidFill>
                  <a:srgbClr val="397D6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046" y="265550"/>
            <a:ext cx="980705" cy="335448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457200" y="708660"/>
            <a:ext cx="7306846" cy="0"/>
          </a:xfrm>
          <a:prstGeom prst="line">
            <a:avLst/>
          </a:prstGeom>
          <a:ln w="12700">
            <a:solidFill>
              <a:srgbClr val="397D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1289" cy="5143499"/>
          </a:xfrm>
          <a:prstGeom prst="rect">
            <a:avLst/>
          </a:prstGeom>
        </p:spPr>
      </p:pic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37873" y="2200275"/>
            <a:ext cx="8268253" cy="405466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397D6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20" y="4664115"/>
            <a:ext cx="980705" cy="1978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20" y="265550"/>
            <a:ext cx="980705" cy="335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046" y="265550"/>
            <a:ext cx="980705" cy="335448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4786452"/>
            <a:ext cx="9144000" cy="357049"/>
          </a:xfrm>
          <a:prstGeom prst="rect">
            <a:avLst/>
          </a:prstGeom>
          <a:solidFill>
            <a:srgbClr val="397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496994" y="4870440"/>
            <a:ext cx="39433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kern="1200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providing insights on key issues for the Western Region of Ireland</a:t>
            </a:r>
            <a:endParaRPr lang="en-US" sz="800" dirty="0">
              <a:solidFill>
                <a:schemeClr val="bg1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45981"/>
            <a:ext cx="1094793" cy="2542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362848" y="1247255"/>
            <a:ext cx="4060158" cy="3342911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2A4048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786452"/>
            <a:ext cx="9144000" cy="357049"/>
          </a:xfrm>
          <a:prstGeom prst="rect">
            <a:avLst/>
          </a:prstGeom>
          <a:solidFill>
            <a:srgbClr val="397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496994" y="4870440"/>
            <a:ext cx="39433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kern="1200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providing insights on key issues for the Western Region of Ireland</a:t>
            </a:r>
            <a:endParaRPr lang="en-US" sz="800" dirty="0">
              <a:solidFill>
                <a:schemeClr val="bg1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45981"/>
            <a:ext cx="1094793" cy="254275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26899"/>
            <a:ext cx="7306846" cy="412750"/>
          </a:xfrm>
        </p:spPr>
        <p:txBody>
          <a:bodyPr>
            <a:normAutofit/>
          </a:bodyPr>
          <a:lstStyle>
            <a:lvl1pPr algn="l">
              <a:defRPr sz="2100">
                <a:solidFill>
                  <a:srgbClr val="397D6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046" y="265550"/>
            <a:ext cx="980705" cy="33544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708660"/>
            <a:ext cx="7306846" cy="0"/>
          </a:xfrm>
          <a:prstGeom prst="line">
            <a:avLst/>
          </a:prstGeom>
          <a:ln w="12700">
            <a:solidFill>
              <a:srgbClr val="397D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93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7200" y="1080386"/>
            <a:ext cx="3937591" cy="333434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665633" y="1080386"/>
            <a:ext cx="4036108" cy="3334341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2A4048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4786452"/>
            <a:ext cx="9144000" cy="357049"/>
          </a:xfrm>
          <a:prstGeom prst="rect">
            <a:avLst/>
          </a:prstGeom>
          <a:solidFill>
            <a:srgbClr val="397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496994" y="4870440"/>
            <a:ext cx="39433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kern="1200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providing insights on key issues for the Western Region of Ireland</a:t>
            </a:r>
            <a:endParaRPr lang="en-US" sz="800" dirty="0">
              <a:solidFill>
                <a:schemeClr val="bg1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45981"/>
            <a:ext cx="1094793" cy="254275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26899"/>
            <a:ext cx="7306846" cy="412750"/>
          </a:xfrm>
        </p:spPr>
        <p:txBody>
          <a:bodyPr>
            <a:normAutofit/>
          </a:bodyPr>
          <a:lstStyle>
            <a:lvl1pPr algn="l">
              <a:defRPr sz="2100">
                <a:solidFill>
                  <a:srgbClr val="397D6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046" y="265550"/>
            <a:ext cx="980705" cy="335448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457200" y="708660"/>
            <a:ext cx="7306846" cy="0"/>
          </a:xfrm>
          <a:prstGeom prst="line">
            <a:avLst/>
          </a:prstGeom>
          <a:ln w="12700">
            <a:solidFill>
              <a:srgbClr val="397D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83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 hasCustomPrompt="1"/>
          </p:nvPr>
        </p:nvSpPr>
        <p:spPr>
          <a:xfrm>
            <a:off x="1446212" y="1092213"/>
            <a:ext cx="6251575" cy="3241675"/>
          </a:xfrm>
          <a:noFill/>
        </p:spPr>
        <p:txBody>
          <a:bodyPr/>
          <a:lstStyle/>
          <a:p>
            <a:r>
              <a:rPr lang="en-US" dirty="0"/>
              <a:t>Column Chart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046" y="265550"/>
            <a:ext cx="980705" cy="335448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4786452"/>
            <a:ext cx="9144000" cy="357049"/>
          </a:xfrm>
          <a:prstGeom prst="rect">
            <a:avLst/>
          </a:prstGeom>
          <a:solidFill>
            <a:srgbClr val="397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496994" y="4870440"/>
            <a:ext cx="39433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kern="1200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providing insights on key issues for the Western Region of Ireland</a:t>
            </a:r>
            <a:endParaRPr lang="en-US" sz="800" dirty="0">
              <a:solidFill>
                <a:schemeClr val="bg1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45981"/>
            <a:ext cx="1094793" cy="25427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26899"/>
            <a:ext cx="7306846" cy="412750"/>
          </a:xfrm>
        </p:spPr>
        <p:txBody>
          <a:bodyPr>
            <a:normAutofit/>
          </a:bodyPr>
          <a:lstStyle>
            <a:lvl1pPr algn="l">
              <a:defRPr sz="2100">
                <a:solidFill>
                  <a:srgbClr val="397D6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708660"/>
            <a:ext cx="7306846" cy="0"/>
          </a:xfrm>
          <a:prstGeom prst="line">
            <a:avLst/>
          </a:prstGeom>
          <a:ln w="12700">
            <a:solidFill>
              <a:srgbClr val="397D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8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377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50"/>
            <a:ext cx="8229600" cy="3165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60" r:id="rId9"/>
    <p:sldLayoutId id="2147483662" r:id="rId10"/>
    <p:sldLayoutId id="2147483658" r:id="rId11"/>
    <p:sldLayoutId id="2147483661" r:id="rId12"/>
  </p:sldLayoutIdLst>
  <p:txStyles>
    <p:titleStyle>
      <a:lvl1pPr algn="l" defTabSz="685800" rtl="0" eaLnBrk="1" latinLnBrk="0" hangingPunct="1">
        <a:spcBef>
          <a:spcPct val="0"/>
        </a:spcBef>
        <a:buNone/>
        <a:defRPr sz="2400" b="1" i="0" strike="noStrike" kern="1200">
          <a:solidFill>
            <a:srgbClr val="397D6E"/>
          </a:solidFill>
          <a:effectLst/>
          <a:latin typeface="Verdana" charset="0"/>
          <a:ea typeface="Verdana" charset="0"/>
          <a:cs typeface="Verdana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2A4048"/>
          </a:solidFill>
          <a:latin typeface="Corbel" charset="0"/>
          <a:ea typeface="Corbel" charset="0"/>
          <a:cs typeface="Corbel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200" b="0" i="0" kern="1200">
          <a:solidFill>
            <a:srgbClr val="2A4048"/>
          </a:solidFill>
          <a:latin typeface="Corbel" charset="0"/>
          <a:ea typeface="Corbel" charset="0"/>
          <a:cs typeface="Corbel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2A4048"/>
          </a:solidFill>
          <a:latin typeface="Corbel" charset="0"/>
          <a:ea typeface="Corbel" charset="0"/>
          <a:cs typeface="Corbel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800" b="0" i="0" kern="1200">
          <a:solidFill>
            <a:srgbClr val="2A4048"/>
          </a:solidFill>
          <a:latin typeface="Corbel" charset="0"/>
          <a:ea typeface="Corbel" charset="0"/>
          <a:cs typeface="Corbel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600" b="0" i="0" kern="1200">
          <a:solidFill>
            <a:srgbClr val="2A4048"/>
          </a:solidFill>
          <a:latin typeface="Corbel" charset="0"/>
          <a:ea typeface="Corbel" charset="0"/>
          <a:cs typeface="Corbel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olicyanalysis@wdc.ie" TargetMode="External"/><Relationship Id="rId2" Type="http://schemas.openxmlformats.org/officeDocument/2006/relationships/hyperlink" Target="http://www.wdc.ie/publications/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deirdrefrost@wdc.ie" TargetMode="External"/><Relationship Id="rId4" Type="http://schemas.openxmlformats.org/officeDocument/2006/relationships/hyperlink" Target="http://www.wdc.ie/policy/wdc-insights-blo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okwest.ie/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754" y="783771"/>
            <a:ext cx="5625737" cy="35879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IBEC West Regional Executive Committee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Census </a:t>
            </a:r>
            <a:r>
              <a:rPr lang="en-US" dirty="0"/>
              <a:t>2016 </a:t>
            </a:r>
            <a:r>
              <a:rPr lang="en-US" dirty="0" smtClean="0"/>
              <a:t>and </a:t>
            </a:r>
            <a:r>
              <a:rPr lang="en-US" dirty="0"/>
              <a:t>Policy </a:t>
            </a:r>
            <a:r>
              <a:rPr lang="en-US" dirty="0" smtClean="0"/>
              <a:t>Implications – The </a:t>
            </a:r>
            <a:r>
              <a:rPr lang="en-US" dirty="0"/>
              <a:t>West </a:t>
            </a:r>
            <a:r>
              <a:rPr lang="en-US" dirty="0" smtClean="0"/>
              <a:t>Region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Deirdre Frost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/>
              <a:t>May </a:t>
            </a:r>
            <a:r>
              <a:rPr lang="en-US" smtClean="0"/>
              <a:t>2017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4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40526"/>
            <a:ext cx="8229600" cy="3654097"/>
          </a:xfrm>
        </p:spPr>
        <p:txBody>
          <a:bodyPr>
            <a:normAutofit fontScale="85000" lnSpcReduction="20000"/>
          </a:bodyPr>
          <a:lstStyle/>
          <a:p>
            <a:r>
              <a:rPr lang="en-IE" dirty="0" smtClean="0"/>
              <a:t>West region – Strong population growth in Galway city &amp; to a lesser extent Co. Galway</a:t>
            </a:r>
          </a:p>
          <a:p>
            <a:pPr marL="0" indent="0">
              <a:buNone/>
            </a:pPr>
            <a:endParaRPr lang="en-IE" sz="1400" dirty="0" smtClean="0"/>
          </a:p>
          <a:p>
            <a:r>
              <a:rPr lang="en-IE" dirty="0" smtClean="0"/>
              <a:t>Minimal change in Roscommon and Mayo</a:t>
            </a:r>
          </a:p>
          <a:p>
            <a:endParaRPr lang="en-IE" sz="1400" dirty="0" smtClean="0"/>
          </a:p>
          <a:p>
            <a:r>
              <a:rPr lang="en-IE" dirty="0" smtClean="0"/>
              <a:t>Ageing population especially in Mayo &amp; Roscommon  (education a factor)</a:t>
            </a:r>
          </a:p>
          <a:p>
            <a:endParaRPr lang="en-IE" sz="1400" dirty="0" smtClean="0"/>
          </a:p>
          <a:p>
            <a:r>
              <a:rPr lang="en-IE" dirty="0" smtClean="0"/>
              <a:t>Limited change in housing stock, compared to elsewhere there is capacity in the regions!</a:t>
            </a:r>
          </a:p>
          <a:p>
            <a:pPr marL="0" indent="0">
              <a:buNone/>
            </a:pPr>
            <a:endParaRPr lang="en-IE" sz="1500" dirty="0" smtClean="0"/>
          </a:p>
          <a:p>
            <a:r>
              <a:rPr lang="en-IE" dirty="0" smtClean="0"/>
              <a:t>Much more detail to follow  – sub county data and other topics.</a:t>
            </a:r>
          </a:p>
          <a:p>
            <a:endParaRPr lang="en-IE" sz="1400" dirty="0"/>
          </a:p>
          <a:p>
            <a:r>
              <a:rPr lang="en-IE" dirty="0" smtClean="0"/>
              <a:t>WDC Policy Analysis team to provide further analyses as results become available throughout 2017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Census 2016 Summary – findings to date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6436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589" y="766354"/>
            <a:ext cx="8708571" cy="3962400"/>
          </a:xfrm>
        </p:spPr>
        <p:txBody>
          <a:bodyPr>
            <a:noAutofit/>
          </a:bodyPr>
          <a:lstStyle/>
          <a:p>
            <a:r>
              <a:rPr lang="en-IE" sz="2200" dirty="0" smtClean="0"/>
              <a:t>Move from ‘business as usual’ . Then development of other centres – Limerick, Galway, Sligo, Letterkenny</a:t>
            </a:r>
          </a:p>
          <a:p>
            <a:pPr marL="0" indent="0">
              <a:buNone/>
            </a:pPr>
            <a:endParaRPr lang="en-IE" sz="1200" dirty="0" smtClean="0"/>
          </a:p>
          <a:p>
            <a:r>
              <a:rPr lang="en-IE" sz="2200" dirty="0" smtClean="0"/>
              <a:t>Key towns important also</a:t>
            </a:r>
          </a:p>
          <a:p>
            <a:pPr marL="0" indent="0">
              <a:buNone/>
            </a:pPr>
            <a:endParaRPr lang="en-IE" sz="1200" dirty="0" smtClean="0"/>
          </a:p>
          <a:p>
            <a:r>
              <a:rPr lang="en-IE" sz="2200" dirty="0" smtClean="0"/>
              <a:t>Potential of regional centres but needs better links and investment</a:t>
            </a:r>
          </a:p>
          <a:p>
            <a:pPr marL="0" indent="0">
              <a:buNone/>
            </a:pPr>
            <a:endParaRPr lang="en-IE" sz="1200" dirty="0" smtClean="0"/>
          </a:p>
          <a:p>
            <a:r>
              <a:rPr lang="en-IE" sz="2200" dirty="0" smtClean="0"/>
              <a:t>State Investment needs to be evaluated in context of supporting better regional balance (CBA methodologies)</a:t>
            </a:r>
          </a:p>
          <a:p>
            <a:pPr marL="0" indent="0">
              <a:buNone/>
            </a:pPr>
            <a:endParaRPr lang="en-IE" sz="1200" dirty="0" smtClean="0"/>
          </a:p>
          <a:p>
            <a:r>
              <a:rPr lang="en-IE" sz="2200" dirty="0" smtClean="0"/>
              <a:t>Effective implementation</a:t>
            </a:r>
            <a:endParaRPr lang="en-IE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5463" y="113211"/>
            <a:ext cx="7855131" cy="609600"/>
          </a:xfrm>
        </p:spPr>
        <p:txBody>
          <a:bodyPr>
            <a:noAutofit/>
          </a:bodyPr>
          <a:lstStyle/>
          <a:p>
            <a:r>
              <a:rPr lang="en-IE" sz="1800" dirty="0" smtClean="0"/>
              <a:t>Policy Implications I – National Planning Framework(NPF)</a:t>
            </a: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15280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9303" y="931817"/>
            <a:ext cx="8277497" cy="3662806"/>
          </a:xfrm>
        </p:spPr>
        <p:txBody>
          <a:bodyPr>
            <a:normAutofit fontScale="92500" lnSpcReduction="20000"/>
          </a:bodyPr>
          <a:lstStyle/>
          <a:p>
            <a:r>
              <a:rPr lang="en-IE" sz="2000" dirty="0" smtClean="0"/>
              <a:t>Long-term implications – need to align to NPF</a:t>
            </a:r>
          </a:p>
          <a:p>
            <a:pPr marL="0" indent="0">
              <a:buNone/>
            </a:pPr>
            <a:endParaRPr lang="en-IE" sz="1200" dirty="0" smtClean="0"/>
          </a:p>
          <a:p>
            <a:pPr lvl="1"/>
            <a:r>
              <a:rPr lang="en-IE" sz="2000" b="1" dirty="0" smtClean="0"/>
              <a:t>Communications: </a:t>
            </a:r>
            <a:r>
              <a:rPr lang="en-IE" sz="2000" dirty="0" smtClean="0"/>
              <a:t>National </a:t>
            </a:r>
            <a:r>
              <a:rPr lang="en-IE" sz="2000" dirty="0"/>
              <a:t>B</a:t>
            </a:r>
            <a:r>
              <a:rPr lang="en-IE" sz="2000" dirty="0" smtClean="0"/>
              <a:t>roadband Plan</a:t>
            </a:r>
          </a:p>
          <a:p>
            <a:pPr lvl="1"/>
            <a:endParaRPr lang="en-IE" sz="1300" dirty="0" smtClean="0"/>
          </a:p>
          <a:p>
            <a:pPr lvl="1"/>
            <a:r>
              <a:rPr lang="en-IE" sz="2000" b="1" dirty="0" smtClean="0"/>
              <a:t>Transport</a:t>
            </a:r>
          </a:p>
          <a:p>
            <a:pPr lvl="1"/>
            <a:r>
              <a:rPr lang="en-IE" sz="2000" b="1" dirty="0" smtClean="0"/>
              <a:t>Roads</a:t>
            </a:r>
            <a:r>
              <a:rPr lang="en-IE" sz="2000" dirty="0" smtClean="0"/>
              <a:t> – Inter-regional links; Atlantic Corridor Limerick to </a:t>
            </a:r>
            <a:r>
              <a:rPr lang="en-IE" sz="2000" dirty="0"/>
              <a:t>L</a:t>
            </a:r>
            <a:r>
              <a:rPr lang="en-IE" sz="2000" dirty="0" smtClean="0"/>
              <a:t>etterkenny, N6- Galway City by-pass, (N4&amp;N5 – with IBEC)</a:t>
            </a:r>
          </a:p>
          <a:p>
            <a:pPr lvl="1"/>
            <a:r>
              <a:rPr lang="en-IE" sz="2000" dirty="0" smtClean="0"/>
              <a:t>Secondary, regional &amp; local roads</a:t>
            </a:r>
          </a:p>
          <a:p>
            <a:pPr lvl="1"/>
            <a:r>
              <a:rPr lang="en-IE" sz="2000" b="1" dirty="0" smtClean="0"/>
              <a:t>Air </a:t>
            </a:r>
            <a:r>
              <a:rPr lang="en-IE" sz="2000" dirty="0" smtClean="0"/>
              <a:t>– Ireland West &amp; Shannon</a:t>
            </a:r>
          </a:p>
          <a:p>
            <a:pPr lvl="1"/>
            <a:r>
              <a:rPr lang="en-IE" sz="2000" b="1" dirty="0" smtClean="0"/>
              <a:t>Rail &amp; bus </a:t>
            </a:r>
            <a:r>
              <a:rPr lang="en-IE" sz="2000" dirty="0" smtClean="0"/>
              <a:t>Transport – accessibility for workers and residents</a:t>
            </a:r>
          </a:p>
          <a:p>
            <a:pPr marL="342900" lvl="1" indent="0">
              <a:buNone/>
            </a:pPr>
            <a:endParaRPr lang="en-IE" sz="1200" dirty="0" smtClean="0"/>
          </a:p>
          <a:p>
            <a:pPr lvl="1"/>
            <a:r>
              <a:rPr lang="en-IE" sz="2000" b="1" dirty="0" smtClean="0"/>
              <a:t>Energy infrastructure </a:t>
            </a:r>
            <a:r>
              <a:rPr lang="en-IE" sz="2000" dirty="0" smtClean="0"/>
              <a:t>– improvements to the electricity grid, connections to gas grid</a:t>
            </a:r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000" dirty="0" smtClean="0"/>
              <a:t>Policy Implications II – Capital Investment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280110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8675" y="783771"/>
            <a:ext cx="8408126" cy="3810852"/>
          </a:xfrm>
        </p:spPr>
        <p:txBody>
          <a:bodyPr>
            <a:normAutofit fontScale="85000" lnSpcReduction="20000"/>
          </a:bodyPr>
          <a:lstStyle/>
          <a:p>
            <a:r>
              <a:rPr lang="en-IE" dirty="0" smtClean="0"/>
              <a:t>NPF Draft Plan, another submission &amp; </a:t>
            </a:r>
            <a:r>
              <a:rPr lang="en-IE" dirty="0" err="1" smtClean="0"/>
              <a:t>Oireachtas</a:t>
            </a:r>
            <a:r>
              <a:rPr lang="en-IE" dirty="0" smtClean="0"/>
              <a:t> approval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WDC Analysis of Census outputs</a:t>
            </a:r>
          </a:p>
          <a:p>
            <a:pPr lvl="1"/>
            <a:r>
              <a:rPr lang="en-IE" dirty="0" smtClean="0"/>
              <a:t>Regional </a:t>
            </a:r>
            <a:r>
              <a:rPr lang="en-IE" dirty="0"/>
              <a:t>Labour </a:t>
            </a:r>
            <a:r>
              <a:rPr lang="en-IE" dirty="0" smtClean="0"/>
              <a:t>markets and Travel to Work – Autumn</a:t>
            </a:r>
          </a:p>
          <a:p>
            <a:pPr marL="342900" lvl="1" indent="0">
              <a:buNone/>
            </a:pPr>
            <a:endParaRPr lang="en-IE" dirty="0"/>
          </a:p>
          <a:p>
            <a:r>
              <a:rPr lang="en-IE" dirty="0" smtClean="0"/>
              <a:t>Further Census results</a:t>
            </a:r>
          </a:p>
          <a:p>
            <a:pPr lvl="1"/>
            <a:r>
              <a:rPr lang="en-IE" dirty="0" smtClean="0"/>
              <a:t>Pop distribution &amp; Movements (May)</a:t>
            </a:r>
          </a:p>
          <a:p>
            <a:pPr lvl="1"/>
            <a:r>
              <a:rPr lang="en-IE" dirty="0" smtClean="0"/>
              <a:t>Commuting (August)</a:t>
            </a:r>
          </a:p>
          <a:p>
            <a:pPr lvl="1"/>
            <a:r>
              <a:rPr lang="en-IE" dirty="0" smtClean="0"/>
              <a:t>Education &amp; Skills (November)</a:t>
            </a:r>
          </a:p>
          <a:p>
            <a:pPr lvl="1"/>
            <a:r>
              <a:rPr lang="en-IE" dirty="0" smtClean="0"/>
              <a:t>Employment &amp; industry (December)</a:t>
            </a:r>
          </a:p>
          <a:p>
            <a:endParaRPr lang="en-IE" dirty="0" smtClean="0"/>
          </a:p>
          <a:p>
            <a:r>
              <a:rPr lang="en-IE" dirty="0" smtClean="0"/>
              <a:t>WDC Insights, sign up for weekly blog posts – summaries of key policy issues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000" dirty="0" smtClean="0"/>
              <a:t>WDC forthcoming work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167872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5854" y="548641"/>
            <a:ext cx="5629517" cy="2656113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>                            Thank You</a:t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                               Q&amp;A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All </a:t>
            </a:r>
            <a:r>
              <a:rPr lang="en-US" sz="1200" dirty="0"/>
              <a:t>publications at </a:t>
            </a:r>
            <a:r>
              <a:rPr lang="en-US" sz="1200" dirty="0">
                <a:hlinkClick r:id="rId2"/>
              </a:rPr>
              <a:t>www.wdc.ie/publications/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Sign up </a:t>
            </a:r>
            <a:r>
              <a:rPr lang="en-US" sz="1200" dirty="0" smtClean="0"/>
              <a:t>for </a:t>
            </a:r>
            <a:r>
              <a:rPr lang="en-US" sz="1200" dirty="0"/>
              <a:t>Insights </a:t>
            </a:r>
            <a:r>
              <a:rPr lang="en-US" sz="1200" dirty="0" smtClean="0"/>
              <a:t>mailing list email </a:t>
            </a:r>
            <a:r>
              <a:rPr lang="en-US" sz="1200" dirty="0" smtClean="0">
                <a:hlinkClick r:id="rId3"/>
              </a:rPr>
              <a:t>policyanalysis@wdc.ie</a:t>
            </a: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Follow blog at </a:t>
            </a:r>
            <a:r>
              <a:rPr lang="en-US" sz="1200" dirty="0"/>
              <a:t>//wdcinsights.wordpress.com/ </a:t>
            </a:r>
            <a:br>
              <a:rPr lang="en-US" sz="1200" dirty="0"/>
            </a:br>
            <a:r>
              <a:rPr lang="en-US" sz="1200" dirty="0">
                <a:hlinkClick r:id="rId4"/>
              </a:rPr>
              <a:t>http://www.wdc.ie/policy/wdc-insights-blog</a:t>
            </a:r>
            <a:r>
              <a:rPr lang="en-US" sz="1200" dirty="0" smtClean="0">
                <a:hlinkClick r:id="rId4"/>
              </a:rPr>
              <a:t>/</a:t>
            </a:r>
            <a:r>
              <a:rPr lang="en-US" sz="1200" dirty="0" smtClean="0"/>
              <a:t> 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>
                <a:hlinkClick r:id="rId5"/>
              </a:rPr>
              <a:t>deirdrefrost@wdc.ie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620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31073" y="836023"/>
            <a:ext cx="4976950" cy="3910148"/>
          </a:xfrm>
        </p:spPr>
        <p:txBody>
          <a:bodyPr>
            <a:normAutofit lnSpcReduction="10000"/>
          </a:bodyPr>
          <a:lstStyle/>
          <a:p>
            <a:r>
              <a:rPr lang="en-IE" sz="2400" dirty="0" smtClean="0"/>
              <a:t>7 county Western Region</a:t>
            </a:r>
          </a:p>
          <a:p>
            <a:pPr marL="0" indent="0">
              <a:buNone/>
            </a:pPr>
            <a:endParaRPr lang="en-IE" sz="2400" dirty="0" smtClean="0"/>
          </a:p>
          <a:p>
            <a:r>
              <a:rPr lang="en-IE" sz="2400" dirty="0" smtClean="0"/>
              <a:t>State body – Department of Arts, Heritage, Regional, Rural &amp; Gaeltacht Affairs</a:t>
            </a:r>
          </a:p>
          <a:p>
            <a:endParaRPr lang="en-IE" sz="2400" dirty="0" smtClean="0"/>
          </a:p>
          <a:p>
            <a:r>
              <a:rPr lang="en-IE" sz="2400" dirty="0" smtClean="0"/>
              <a:t>WDC Act 1998 </a:t>
            </a:r>
          </a:p>
          <a:p>
            <a:pPr marL="0" indent="0">
              <a:buNone/>
            </a:pPr>
            <a:r>
              <a:rPr lang="en-IE" sz="2400" dirty="0"/>
              <a:t>	</a:t>
            </a:r>
            <a:r>
              <a:rPr lang="en-IE" sz="2400" dirty="0" smtClean="0"/>
              <a:t>‘….</a:t>
            </a:r>
            <a:r>
              <a:rPr lang="en-IE" sz="2400" i="1" dirty="0" smtClean="0"/>
              <a:t>foster and promote the economic and social development of the Western Region’</a:t>
            </a:r>
          </a:p>
          <a:p>
            <a:pPr marL="0" indent="0">
              <a:buNone/>
            </a:pPr>
            <a:endParaRPr lang="en-IE" sz="1300" i="1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Western Development Commission (WDC)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7531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31073" y="836023"/>
            <a:ext cx="4976950" cy="39101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E" sz="1300" i="1" dirty="0" smtClean="0"/>
          </a:p>
          <a:p>
            <a:r>
              <a:rPr lang="en-IE" dirty="0" smtClean="0"/>
              <a:t>Inform policy-making through analysis </a:t>
            </a:r>
          </a:p>
          <a:p>
            <a:pPr marL="0" indent="0">
              <a:buNone/>
            </a:pPr>
            <a:r>
              <a:rPr lang="en-IE" dirty="0"/>
              <a:t>of Region’s issues &amp; needs </a:t>
            </a:r>
          </a:p>
          <a:p>
            <a:pPr marL="0" indent="0">
              <a:buNone/>
            </a:pPr>
            <a:r>
              <a:rPr lang="en-IE" dirty="0"/>
              <a:t>(e.g. infrastructure, labour market) 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Promotion – </a:t>
            </a:r>
            <a:r>
              <a:rPr lang="en-IE" dirty="0" smtClean="0">
                <a:hlinkClick r:id="rId2"/>
              </a:rPr>
              <a:t>www.lookwest.ie</a:t>
            </a:r>
            <a:r>
              <a:rPr lang="en-IE" dirty="0" smtClean="0"/>
              <a:t> </a:t>
            </a:r>
          </a:p>
          <a:p>
            <a:endParaRPr lang="en-IE" dirty="0" smtClean="0"/>
          </a:p>
          <a:p>
            <a:r>
              <a:rPr lang="en-IE" dirty="0" smtClean="0"/>
              <a:t>Development of region’s resources</a:t>
            </a:r>
          </a:p>
          <a:p>
            <a:pPr marL="0" indent="0">
              <a:buNone/>
            </a:pPr>
            <a:r>
              <a:rPr lang="en-IE" dirty="0" smtClean="0"/>
              <a:t>	</a:t>
            </a:r>
            <a:r>
              <a:rPr lang="en-IE" dirty="0" err="1" smtClean="0"/>
              <a:t>e.g.Creative</a:t>
            </a:r>
            <a:r>
              <a:rPr lang="en-IE" dirty="0" smtClean="0"/>
              <a:t> </a:t>
            </a:r>
            <a:r>
              <a:rPr lang="en-IE" dirty="0"/>
              <a:t>sector, Tourism, </a:t>
            </a:r>
            <a:r>
              <a:rPr lang="en-IE" dirty="0" smtClean="0"/>
              <a:t>	Renewable </a:t>
            </a:r>
            <a:r>
              <a:rPr lang="en-IE" dirty="0"/>
              <a:t>energy</a:t>
            </a:r>
          </a:p>
          <a:p>
            <a:endParaRPr lang="en-IE" dirty="0" smtClean="0"/>
          </a:p>
          <a:p>
            <a:r>
              <a:rPr lang="en-IE" dirty="0" smtClean="0"/>
              <a:t>WDC Investment Fund – Risk capital to SMEs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WDC – What we do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4341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503" y="731520"/>
            <a:ext cx="8582297" cy="3863103"/>
          </a:xfrm>
        </p:spPr>
        <p:txBody>
          <a:bodyPr/>
          <a:lstStyle/>
          <a:p>
            <a:r>
              <a:rPr lang="en-IE" dirty="0" smtClean="0"/>
              <a:t>Census 2016 – West Region findings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/>
              <a:t>WDC work to </a:t>
            </a:r>
            <a:r>
              <a:rPr lang="en-IE" dirty="0" smtClean="0"/>
              <a:t>support IBEC West Region</a:t>
            </a:r>
            <a:endParaRPr lang="en-IE" dirty="0"/>
          </a:p>
          <a:p>
            <a:pPr lvl="1"/>
            <a:r>
              <a:rPr lang="en-IE" dirty="0" smtClean="0"/>
              <a:t>National Planning Framework – key asks</a:t>
            </a:r>
          </a:p>
          <a:p>
            <a:pPr lvl="1"/>
            <a:r>
              <a:rPr lang="en-IE" dirty="0" smtClean="0"/>
              <a:t>Capital Plan – Mid-term Review – key asks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 smtClean="0"/>
              <a:t>Other relevant WDC work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Update for IBEC West</a:t>
            </a:r>
            <a:endParaRPr lang="en-IE" dirty="0"/>
          </a:p>
        </p:txBody>
      </p:sp>
      <p:pic>
        <p:nvPicPr>
          <p:cNvPr id="4" name="Picture 2" descr="C:\Dee Work, local drive\DATA\CSO\Census 2016\Preliminary results\Insights prelim census co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268" y="896983"/>
            <a:ext cx="1400574" cy="1911660"/>
          </a:xfrm>
          <a:prstGeom prst="rect">
            <a:avLst/>
          </a:prstGeom>
          <a:noFill/>
          <a:scene3d>
            <a:camera prst="orthographicFront">
              <a:rot lat="0" lon="0" rev="206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Dee Work, local drive\ework\EWork PB\Dissemination\Screen shot WDC Policy Briefing No.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925" y="2374986"/>
            <a:ext cx="1652148" cy="2402753"/>
          </a:xfrm>
          <a:prstGeom prst="rect">
            <a:avLst/>
          </a:prstGeom>
          <a:noFill/>
          <a:scene3d>
            <a:camera prst="orthographicFront">
              <a:rot lat="0" lon="0" rev="206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02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840" y="862149"/>
            <a:ext cx="8442960" cy="37324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b="1" dirty="0" smtClean="0"/>
              <a:t>Published results to-date</a:t>
            </a:r>
          </a:p>
          <a:p>
            <a:r>
              <a:rPr lang="en-IE" dirty="0" smtClean="0"/>
              <a:t>Preliminary Results 			July 2016</a:t>
            </a:r>
          </a:p>
          <a:p>
            <a:r>
              <a:rPr lang="en-IE" dirty="0" smtClean="0"/>
              <a:t>Summary Results – part 1 	6 April 2016</a:t>
            </a:r>
          </a:p>
          <a:p>
            <a:r>
              <a:rPr lang="en-IE" dirty="0" smtClean="0"/>
              <a:t>Profile 1 – Housing </a:t>
            </a:r>
            <a:r>
              <a:rPr lang="en-IE" dirty="0"/>
              <a:t>i</a:t>
            </a:r>
            <a:r>
              <a:rPr lang="en-IE" dirty="0" smtClean="0"/>
              <a:t>n Ireland 	20 April 2017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b="1" dirty="0" smtClean="0"/>
              <a:t>Forthcoming</a:t>
            </a:r>
          </a:p>
          <a:p>
            <a:r>
              <a:rPr lang="en-IE" dirty="0" smtClean="0"/>
              <a:t>Profile 2 – Population Distribution &amp; Movements – 11 May</a:t>
            </a:r>
          </a:p>
          <a:p>
            <a:pPr marL="0" indent="0">
              <a:buNone/>
            </a:pPr>
            <a:endParaRPr lang="en-IE" sz="1200" dirty="0" smtClean="0"/>
          </a:p>
          <a:p>
            <a:r>
              <a:rPr lang="en-IE" dirty="0" smtClean="0"/>
              <a:t>Profile 3 –Profile 11 throughout 2017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Census 2016 – The West Region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2057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Census 2016 - Population &amp; Population Change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355391"/>
              </p:ext>
            </p:extLst>
          </p:nvPr>
        </p:nvGraphicFramePr>
        <p:xfrm>
          <a:off x="644433" y="1175657"/>
          <a:ext cx="7593876" cy="2891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4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8469"/>
                <a:gridCol w="18984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984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6193">
                <a:tc>
                  <a:txBody>
                    <a:bodyPr/>
                    <a:lstStyle/>
                    <a:p>
                      <a:endParaRPr lang="en-IE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Population 2016</a:t>
                      </a: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Actual Change (2011-2016) (No.)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Percentage Change (2011-2016) (%)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Galway City</a:t>
                      </a: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    78,668 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     3,139 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4.2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Galway County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179,390 </a:t>
                      </a: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                  4,266 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2.4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Mayo</a:t>
                      </a: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 130,507 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-131 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-0.1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Roscommon</a:t>
                      </a: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    64,544 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                     479 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0.7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West </a:t>
                      </a:r>
                      <a:r>
                        <a:rPr lang="en-IE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Region</a:t>
                      </a: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n-IE" sz="1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453,109 </a:t>
                      </a: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                 </a:t>
                      </a:r>
                      <a:r>
                        <a:rPr lang="en-IE" sz="1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7,753 </a:t>
                      </a: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1.7</a:t>
                      </a: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State</a:t>
                      </a: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4,761,865 </a:t>
                      </a: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                173,613 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3.8</a:t>
                      </a: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27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7669" y="809898"/>
            <a:ext cx="5584072" cy="3604830"/>
          </a:xfrm>
        </p:spPr>
        <p:txBody>
          <a:bodyPr>
            <a:normAutofit/>
          </a:bodyPr>
          <a:lstStyle/>
          <a:p>
            <a:r>
              <a:rPr lang="en-IE" b="1" dirty="0" smtClean="0"/>
              <a:t>Pop change</a:t>
            </a:r>
          </a:p>
          <a:p>
            <a:r>
              <a:rPr lang="en-IE" dirty="0" smtClean="0"/>
              <a:t>Galway city 4.2%</a:t>
            </a:r>
          </a:p>
          <a:p>
            <a:r>
              <a:rPr lang="en-IE" dirty="0" smtClean="0"/>
              <a:t>Co. Galway 2.4%</a:t>
            </a:r>
          </a:p>
          <a:p>
            <a:r>
              <a:rPr lang="en-IE" dirty="0" smtClean="0"/>
              <a:t>Co. Roscommon 0.7% </a:t>
            </a:r>
          </a:p>
          <a:p>
            <a:r>
              <a:rPr lang="en-IE" dirty="0" smtClean="0"/>
              <a:t>Mayo -0.1%</a:t>
            </a:r>
          </a:p>
          <a:p>
            <a:endParaRPr lang="en-IE" b="1" dirty="0" smtClean="0"/>
          </a:p>
          <a:p>
            <a:r>
              <a:rPr lang="en-IE" b="1" dirty="0" smtClean="0"/>
              <a:t>Age: State average = 37.4 years</a:t>
            </a:r>
          </a:p>
          <a:p>
            <a:r>
              <a:rPr lang="en-IE" dirty="0" smtClean="0"/>
              <a:t>Galway – 38 years</a:t>
            </a:r>
          </a:p>
          <a:p>
            <a:r>
              <a:rPr lang="en-IE" dirty="0"/>
              <a:t>Mayo – </a:t>
            </a:r>
            <a:r>
              <a:rPr lang="en-IE" dirty="0" smtClean="0"/>
              <a:t>40.2 </a:t>
            </a:r>
            <a:r>
              <a:rPr lang="en-IE" dirty="0" err="1" smtClean="0"/>
              <a:t>yrs</a:t>
            </a:r>
            <a:endParaRPr lang="en-IE" dirty="0" smtClean="0"/>
          </a:p>
          <a:p>
            <a:r>
              <a:rPr lang="en-IE" dirty="0" smtClean="0"/>
              <a:t>Roscommon </a:t>
            </a:r>
            <a:r>
              <a:rPr lang="en-IE" dirty="0"/>
              <a:t>– 39.7 </a:t>
            </a:r>
            <a:r>
              <a:rPr lang="en-IE" dirty="0" err="1" smtClean="0"/>
              <a:t>yrs</a:t>
            </a:r>
            <a:endParaRPr lang="en-IE" dirty="0" smtClean="0"/>
          </a:p>
          <a:p>
            <a:endParaRPr lang="en-IE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Census 2016 – Aspects of Population Change</a:t>
            </a:r>
            <a:endParaRPr lang="en-I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89" y="764559"/>
            <a:ext cx="2020389" cy="3542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4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1486"/>
            <a:ext cx="8229600" cy="3593137"/>
          </a:xfrm>
        </p:spPr>
        <p:txBody>
          <a:bodyPr>
            <a:normAutofit fontScale="92500" lnSpcReduction="10000"/>
          </a:bodyPr>
          <a:lstStyle/>
          <a:p>
            <a:r>
              <a:rPr lang="en-IE" b="1" dirty="0"/>
              <a:t>Dependency: Age (0-14) + (65+)/ (15-64</a:t>
            </a:r>
            <a:r>
              <a:rPr lang="en-IE" b="1" dirty="0" smtClean="0"/>
              <a:t>)</a:t>
            </a:r>
          </a:p>
          <a:p>
            <a:pPr marL="0" indent="0">
              <a:buNone/>
            </a:pPr>
            <a:endParaRPr lang="en-IE" sz="13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State </a:t>
            </a:r>
            <a:r>
              <a:rPr lang="en-IE" dirty="0" smtClean="0"/>
              <a:t>– 52.7%</a:t>
            </a: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Galway city – 39% (lowest nationally)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Galway county – 59.2%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Mayo – </a:t>
            </a:r>
            <a:r>
              <a:rPr lang="en-IE" dirty="0" smtClean="0"/>
              <a:t> 61.1</a:t>
            </a:r>
            <a:r>
              <a:rPr lang="en-IE" dirty="0"/>
              <a:t>% (one of the highest)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Roscommon – 60.8%</a:t>
            </a:r>
          </a:p>
          <a:p>
            <a:endParaRPr lang="en-IE" dirty="0"/>
          </a:p>
          <a:p>
            <a:r>
              <a:rPr lang="en-IE" sz="2000" dirty="0"/>
              <a:t>Dependency ratios also reflect movement of young people to 3</a:t>
            </a:r>
            <a:r>
              <a:rPr lang="en-IE" sz="2000" baseline="30000" dirty="0"/>
              <a:t>rd</a:t>
            </a:r>
            <a:r>
              <a:rPr lang="en-IE" sz="2000" dirty="0"/>
              <a:t> level and people 65 </a:t>
            </a:r>
            <a:r>
              <a:rPr lang="en-IE" sz="2000" dirty="0" err="1"/>
              <a:t>yrs</a:t>
            </a:r>
            <a:r>
              <a:rPr lang="en-IE" sz="2000" dirty="0"/>
              <a:t>+ continuing to work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Census 2016 – Age structure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9074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068388" y="1085088"/>
            <a:ext cx="3618411" cy="3225655"/>
          </a:xfrm>
        </p:spPr>
        <p:txBody>
          <a:bodyPr/>
          <a:lstStyle/>
          <a:p>
            <a:r>
              <a:rPr lang="en-IE" dirty="0" smtClean="0"/>
              <a:t>Housing stock – </a:t>
            </a:r>
            <a:r>
              <a:rPr lang="en-IE" dirty="0"/>
              <a:t>marginal </a:t>
            </a:r>
            <a:r>
              <a:rPr lang="en-IE" dirty="0" smtClean="0"/>
              <a:t>changes, Roscommon decline</a:t>
            </a:r>
          </a:p>
          <a:p>
            <a:endParaRPr lang="en-IE" sz="1200" dirty="0" smtClean="0"/>
          </a:p>
          <a:p>
            <a:r>
              <a:rPr lang="en-IE" dirty="0" smtClean="0"/>
              <a:t>Vacancy rate – Apart from </a:t>
            </a:r>
            <a:r>
              <a:rPr lang="en-IE" dirty="0"/>
              <a:t>G</a:t>
            </a:r>
            <a:r>
              <a:rPr lang="en-IE" dirty="0" smtClean="0"/>
              <a:t>alway city, higher than state average </a:t>
            </a:r>
          </a:p>
          <a:p>
            <a:endParaRPr lang="en-IE" sz="1200" dirty="0" smtClean="0"/>
          </a:p>
          <a:p>
            <a:r>
              <a:rPr lang="en-IE" dirty="0" smtClean="0"/>
              <a:t>Spare capacity!</a:t>
            </a:r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Census 2016</a:t>
            </a:r>
            <a:r>
              <a:rPr lang="en-IE" dirty="0"/>
              <a:t> </a:t>
            </a:r>
            <a:r>
              <a:rPr lang="en-IE" dirty="0" smtClean="0"/>
              <a:t>– Housing</a:t>
            </a:r>
            <a:endParaRPr lang="en-IE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2890397"/>
              </p:ext>
            </p:extLst>
          </p:nvPr>
        </p:nvGraphicFramePr>
        <p:xfrm>
          <a:off x="457200" y="1071155"/>
          <a:ext cx="4358640" cy="303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343"/>
                <a:gridCol w="971466"/>
                <a:gridCol w="798888"/>
                <a:gridCol w="746423"/>
                <a:gridCol w="731520"/>
              </a:tblGrid>
              <a:tr h="775062">
                <a:tc>
                  <a:txBody>
                    <a:bodyPr/>
                    <a:lstStyle/>
                    <a:p>
                      <a:endParaRPr lang="en-IE" sz="11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Housing Stock 2016 (No.)</a:t>
                      </a:r>
                      <a:endParaRPr lang="en-IE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Change </a:t>
                      </a:r>
                      <a:r>
                        <a:rPr lang="en-IE" sz="11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2011-2016</a:t>
                      </a:r>
                      <a:endParaRPr lang="en-IE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% Change 2011-2016</a:t>
                      </a:r>
                      <a:endParaRPr lang="en-IE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Vacancy rates 2016 %</a:t>
                      </a:r>
                      <a:endParaRPr lang="en-IE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7438">
                <a:tc>
                  <a:txBody>
                    <a:bodyPr/>
                    <a:lstStyle/>
                    <a:p>
                      <a:r>
                        <a:rPr lang="en-IE" sz="1100" b="1" dirty="0" smtClean="0">
                          <a:latin typeface="Calibri" panose="020F0502020204030204" pitchFamily="34" charset="0"/>
                        </a:rPr>
                        <a:t>Galway city</a:t>
                      </a:r>
                      <a:endParaRPr lang="en-IE" sz="11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i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33,847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5660" algn="l"/>
                        </a:tabLst>
                      </a:pPr>
                      <a:r>
                        <a:rPr lang="en-IE" sz="1100" i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192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5660" algn="l"/>
                        </a:tabLst>
                      </a:pPr>
                      <a:r>
                        <a:rPr lang="en-IE" sz="1100" i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i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9.4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438">
                <a:tc>
                  <a:txBody>
                    <a:bodyPr/>
                    <a:lstStyle/>
                    <a:p>
                      <a:r>
                        <a:rPr lang="en-IE" sz="1100" b="1" dirty="0" smtClean="0">
                          <a:latin typeface="Calibri" panose="020F0502020204030204" pitchFamily="34" charset="0"/>
                        </a:rPr>
                        <a:t>Galway County</a:t>
                      </a:r>
                      <a:endParaRPr lang="en-IE" sz="11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i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78,207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5660" algn="l"/>
                        </a:tabLst>
                      </a:pPr>
                      <a:r>
                        <a:rPr lang="en-IE" sz="1100" i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685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5660" algn="l"/>
                        </a:tabLst>
                      </a:pPr>
                      <a:r>
                        <a:rPr lang="en-IE" sz="1100" i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i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17.2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438">
                <a:tc>
                  <a:txBody>
                    <a:bodyPr/>
                    <a:lstStyle/>
                    <a:p>
                      <a:r>
                        <a:rPr lang="en-IE" sz="1100" b="1" dirty="0" smtClean="0">
                          <a:latin typeface="Calibri" panose="020F0502020204030204" pitchFamily="34" charset="0"/>
                        </a:rPr>
                        <a:t>Mayo</a:t>
                      </a:r>
                      <a:endParaRPr lang="en-IE" sz="11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65,921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5660" algn="l"/>
                        </a:tabLst>
                      </a:pPr>
                      <a:r>
                        <a:rPr lang="en-IE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129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5660" algn="l"/>
                        </a:tabLst>
                      </a:pPr>
                      <a:r>
                        <a:rPr lang="en-IE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23.4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438">
                <a:tc>
                  <a:txBody>
                    <a:bodyPr/>
                    <a:lstStyle/>
                    <a:p>
                      <a:r>
                        <a:rPr lang="en-IE" sz="1100" b="1" dirty="0" smtClean="0">
                          <a:latin typeface="Calibri" panose="020F0502020204030204" pitchFamily="34" charset="0"/>
                        </a:rPr>
                        <a:t>Roscommon</a:t>
                      </a:r>
                      <a:endParaRPr lang="en-IE" sz="11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31,285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5660" algn="l"/>
                        </a:tabLst>
                      </a:pPr>
                      <a:r>
                        <a:rPr lang="en-IE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-300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5660" algn="l"/>
                        </a:tabLst>
                      </a:pPr>
                      <a:r>
                        <a:rPr lang="en-IE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-0.9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20.9</a:t>
                      </a:r>
                      <a:endParaRPr lang="en-I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438">
                <a:tc>
                  <a:txBody>
                    <a:bodyPr/>
                    <a:lstStyle/>
                    <a:p>
                      <a:r>
                        <a:rPr lang="en-IE" sz="1100" b="1" dirty="0" smtClean="0">
                          <a:latin typeface="Calibri" panose="020F0502020204030204" pitchFamily="34" charset="0"/>
                        </a:rPr>
                        <a:t>West</a:t>
                      </a:r>
                      <a:r>
                        <a:rPr lang="en-IE" sz="1100" b="1" baseline="0" dirty="0" smtClean="0">
                          <a:latin typeface="Calibri" panose="020F0502020204030204" pitchFamily="34" charset="0"/>
                        </a:rPr>
                        <a:t> Region</a:t>
                      </a:r>
                      <a:endParaRPr lang="en-IE" sz="11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209,260</a:t>
                      </a:r>
                      <a:endParaRPr lang="en-I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5660" algn="l"/>
                        </a:tabLst>
                      </a:pPr>
                      <a:r>
                        <a:rPr lang="en-I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706</a:t>
                      </a: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5660" algn="l"/>
                        </a:tabLst>
                      </a:pP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9146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5660" algn="l"/>
                        </a:tabLst>
                      </a:pP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438">
                <a:tc>
                  <a:txBody>
                    <a:bodyPr/>
                    <a:lstStyle/>
                    <a:p>
                      <a:r>
                        <a:rPr lang="en-IE" sz="1100" b="1" dirty="0" smtClean="0">
                          <a:latin typeface="Calibri" panose="020F0502020204030204" pitchFamily="34" charset="0"/>
                        </a:rPr>
                        <a:t>State</a:t>
                      </a:r>
                      <a:endParaRPr lang="en-IE" sz="11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2,022,895</a:t>
                      </a: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5660" algn="l"/>
                        </a:tabLst>
                      </a:pPr>
                      <a:r>
                        <a:rPr lang="en-IE" sz="11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8,800</a:t>
                      </a: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5660" algn="l"/>
                        </a:tabLst>
                      </a:pPr>
                      <a:r>
                        <a:rPr lang="en-IE" sz="11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</a:t>
                      </a: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9146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5660" algn="l"/>
                        </a:tabLst>
                      </a:pPr>
                      <a:r>
                        <a:rPr lang="en-IE" sz="11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12.3</a:t>
                      </a:r>
                      <a:endParaRPr lang="en-I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7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DC Palett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7CA36C"/>
      </a:accent1>
      <a:accent2>
        <a:srgbClr val="3C617C"/>
      </a:accent2>
      <a:accent3>
        <a:srgbClr val="D39353"/>
      </a:accent3>
      <a:accent4>
        <a:srgbClr val="C25E54"/>
      </a:accent4>
      <a:accent5>
        <a:srgbClr val="933F61"/>
      </a:accent5>
      <a:accent6>
        <a:srgbClr val="029676"/>
      </a:accent6>
      <a:hlink>
        <a:srgbClr val="7CA36C"/>
      </a:hlink>
      <a:folHlink>
        <a:srgbClr val="BA6906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3003</TotalTime>
  <Words>655</Words>
  <Application>Microsoft Office PowerPoint</Application>
  <PresentationFormat>On-screen Show (16:9)</PresentationFormat>
  <Paragraphs>176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IBEC West Regional Executive Committee   Census 2016 and Policy Implications – The West Region   Deirdre Frost 10th May 2017 </vt:lpstr>
      <vt:lpstr>Western Development Commission (WDC)</vt:lpstr>
      <vt:lpstr>WDC – What we do</vt:lpstr>
      <vt:lpstr>Update for IBEC West</vt:lpstr>
      <vt:lpstr>Census 2016 – The West Region</vt:lpstr>
      <vt:lpstr>Census 2016 - Population &amp; Population Change</vt:lpstr>
      <vt:lpstr>Census 2016 – Aspects of Population Change</vt:lpstr>
      <vt:lpstr>Census 2016 – Age structure</vt:lpstr>
      <vt:lpstr>Census 2016 – Housing</vt:lpstr>
      <vt:lpstr>Census 2016 Summary – findings to date</vt:lpstr>
      <vt:lpstr>Policy Implications I – National Planning Framework(NPF)</vt:lpstr>
      <vt:lpstr>Policy Implications II – Capital Investment</vt:lpstr>
      <vt:lpstr>WDC forthcoming work</vt:lpstr>
      <vt:lpstr>                            Thank You                                  Q&amp;A  All publications at www.wdc.ie/publications/  Sign up for Insights mailing list email policyanalysis@wdc.ie   Follow blog at //wdcinsights.wordpress.com/  http://www.wdc.ie/policy/wdc-insights-blog/   deirdrefrost@wdc.ie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presentation title</dc:title>
  <dc:creator>Deirdre Frost</dc:creator>
  <cp:lastModifiedBy>Deirdre Frost</cp:lastModifiedBy>
  <cp:revision>212</cp:revision>
  <cp:lastPrinted>2017-05-05T15:57:19Z</cp:lastPrinted>
  <dcterms:created xsi:type="dcterms:W3CDTF">2006-08-16T00:00:00Z</dcterms:created>
  <dcterms:modified xsi:type="dcterms:W3CDTF">2017-11-15T15:55:45Z</dcterms:modified>
</cp:coreProperties>
</file>