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60" r:id="rId2"/>
    <p:sldId id="451" r:id="rId3"/>
    <p:sldId id="454" r:id="rId4"/>
    <p:sldId id="459" r:id="rId5"/>
    <p:sldId id="466" r:id="rId6"/>
    <p:sldId id="461" r:id="rId7"/>
    <p:sldId id="469" r:id="rId8"/>
    <p:sldId id="445" r:id="rId9"/>
    <p:sldId id="474" r:id="rId10"/>
    <p:sldId id="455" r:id="rId11"/>
    <p:sldId id="472" r:id="rId12"/>
    <p:sldId id="473" r:id="rId13"/>
    <p:sldId id="475" r:id="rId14"/>
    <p:sldId id="470" r:id="rId15"/>
    <p:sldId id="476" r:id="rId16"/>
    <p:sldId id="365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E3CF"/>
    <a:srgbClr val="5EB5BC"/>
    <a:srgbClr val="000066"/>
    <a:srgbClr val="AD594B"/>
    <a:srgbClr val="008000"/>
    <a:srgbClr val="009900"/>
    <a:srgbClr val="CC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72647" autoAdjust="0"/>
  </p:normalViewPr>
  <p:slideViewPr>
    <p:cSldViewPr snapToGrid="0">
      <p:cViewPr>
        <p:scale>
          <a:sx n="100" d="100"/>
          <a:sy n="100" d="100"/>
        </p:scale>
        <p:origin x="-522" y="1368"/>
      </p:cViewPr>
      <p:guideLst>
        <p:guide orient="horz" pos="2160"/>
        <p:guide pos="2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 snapToGrid="0">
      <p:cViewPr>
        <p:scale>
          <a:sx n="100" d="100"/>
          <a:sy n="100" d="100"/>
        </p:scale>
        <p:origin x="-1908" y="1224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7C7B8ABE-AD8A-4C62-9E82-7429CCBB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6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711"/>
            <a:ext cx="5438775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D9A6EFFF-5D85-4F67-84D7-C323F703E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8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6EFFF-5D85-4F67-84D7-C323F703E4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38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dirty="0" smtClean="0"/>
          </a:p>
          <a:p>
            <a:endParaRPr lang="en-IE" altLang="en-US" dirty="0" smtClean="0"/>
          </a:p>
          <a:p>
            <a:r>
              <a:rPr lang="en-IE" altLang="en-US" dirty="0" smtClean="0"/>
              <a:t> </a:t>
            </a:r>
          </a:p>
          <a:p>
            <a:endParaRPr lang="en-IE" altLang="en-US" dirty="0" smtClean="0"/>
          </a:p>
          <a:p>
            <a:endParaRPr lang="en-IE" altLang="en-US" dirty="0" smtClean="0"/>
          </a:p>
          <a:p>
            <a:endParaRPr lang="en-IE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3B0A4C-7A70-49C5-A82A-16D9DFE2D336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1" y="4618888"/>
            <a:ext cx="5767094" cy="5009349"/>
          </a:xfrm>
        </p:spPr>
        <p:txBody>
          <a:bodyPr/>
          <a:lstStyle/>
          <a:p>
            <a:endParaRPr lang="en-IE" sz="9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07239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1" y="4715710"/>
            <a:ext cx="5825346" cy="5131566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alt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alt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2348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9511" y="4715710"/>
            <a:ext cx="6135868" cy="5112519"/>
          </a:xfrm>
        </p:spPr>
        <p:txBody>
          <a:bodyPr/>
          <a:lstStyle/>
          <a:p>
            <a:endParaRPr lang="en-IE" altLang="en-US" sz="1100" dirty="0" smtClean="0"/>
          </a:p>
          <a:p>
            <a:endParaRPr lang="en-IE" altLang="en-US" sz="1100" dirty="0" smtClean="0"/>
          </a:p>
          <a:p>
            <a:endParaRPr lang="en-IE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862" y="9429829"/>
            <a:ext cx="2944813" cy="496809"/>
          </a:xfrm>
        </p:spPr>
        <p:txBody>
          <a:bodyPr/>
          <a:lstStyle/>
          <a:p>
            <a:pPr>
              <a:defRPr/>
            </a:pPr>
            <a:fld id="{D9A6EFFF-5D85-4F67-84D7-C323F703E43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48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6EFFF-5D85-4F67-84D7-C323F703E4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17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 b="0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6EFFF-5D85-4F67-84D7-C323F703E4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17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5BBB61-8BE4-42DB-BF32-EC1867220EDC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IE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  <a:p>
            <a:endParaRPr lang="en-IE" altLang="en-US" baseline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7DB3A2-EE78-4510-A71F-2EFB017D0CE0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A926E1-184A-40AB-BB39-A68767F62D93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887413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6EFFF-5D85-4F67-84D7-C323F703E4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31" y="2468169"/>
            <a:ext cx="815527" cy="114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146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2426" y="4715710"/>
            <a:ext cx="6398001" cy="5131566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6EFFF-5D85-4F67-84D7-C323F703E4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83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2548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6EFFF-5D85-4F67-84D7-C323F703E4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1" y="4715710"/>
            <a:ext cx="5631173" cy="4674439"/>
          </a:xfrm>
        </p:spPr>
        <p:txBody>
          <a:bodyPr/>
          <a:lstStyle/>
          <a:p>
            <a:endParaRPr lang="en-I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6EFFF-5D85-4F67-84D7-C323F703E4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8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sz="1100" dirty="0" smtClean="0"/>
          </a:p>
          <a:p>
            <a:endParaRPr lang="en-IE" altLang="en-US" dirty="0" smtClean="0"/>
          </a:p>
          <a:p>
            <a:endParaRPr lang="en-IE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189295-E2EC-4A0C-A2F2-D1BA747B8F11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dirty="0" smtClean="0"/>
          </a:p>
          <a:p>
            <a:endParaRPr lang="en-IE" altLang="en-US" dirty="0"/>
          </a:p>
          <a:p>
            <a:endParaRPr lang="en-IE" altLang="en-US" dirty="0" smtClean="0"/>
          </a:p>
          <a:p>
            <a:endParaRPr lang="en-IE" altLang="en-US" dirty="0" smtClean="0"/>
          </a:p>
          <a:p>
            <a:endParaRPr lang="en-IE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189295-E2EC-4A0C-A2F2-D1BA747B8F11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6550" y="4300538"/>
            <a:ext cx="5661025" cy="2057400"/>
          </a:xfrm>
        </p:spPr>
        <p:txBody>
          <a:bodyPr/>
          <a:lstStyle>
            <a:lvl1pPr algn="ctr">
              <a:lnSpc>
                <a:spcPct val="120000"/>
              </a:lnSpc>
              <a:defRPr sz="32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noProof="0" smtClean="0"/>
              <a:t>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395075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44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1963" y="0"/>
            <a:ext cx="2157412" cy="5978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550" y="0"/>
            <a:ext cx="6323013" cy="5978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785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0"/>
            <a:ext cx="8618538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6550" y="1455738"/>
            <a:ext cx="4240213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1455738"/>
            <a:ext cx="4240212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395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54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29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455738"/>
            <a:ext cx="42402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1455738"/>
            <a:ext cx="42402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394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011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63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9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24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29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550" y="0"/>
            <a:ext cx="861853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" y="1455738"/>
            <a:ext cx="86328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add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14"/>
          <p:cNvSpPr>
            <a:spLocks noChangeArrowheads="1"/>
          </p:cNvSpPr>
          <p:nvPr userDrawn="1"/>
        </p:nvSpPr>
        <p:spPr bwMode="auto">
          <a:xfrm>
            <a:off x="2933700" y="6237288"/>
            <a:ext cx="3822700" cy="620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pic>
        <p:nvPicPr>
          <p:cNvPr id="1029" name="Picture 15" descr="LookWes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6278563"/>
            <a:ext cx="253206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660400" indent="-315913" algn="l" rtl="0" eaLnBrk="0" fontAlgn="base" hangingPunct="0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800">
          <a:solidFill>
            <a:schemeClr val="bg1"/>
          </a:solidFill>
          <a:latin typeface="+mn-lt"/>
        </a:defRPr>
      </a:lvl2pPr>
      <a:lvl3pPr marL="925513" indent="-254000" algn="l" rtl="0" eaLnBrk="0" fontAlgn="base" hangingPunct="0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400">
          <a:solidFill>
            <a:schemeClr val="bg1"/>
          </a:solidFill>
          <a:latin typeface="+mn-lt"/>
        </a:defRPr>
      </a:lvl3pPr>
      <a:lvl4pPr marL="1152525" indent="-225425" algn="l" rtl="0" eaLnBrk="0" fontAlgn="base" hangingPunct="0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000">
          <a:solidFill>
            <a:schemeClr val="bg1"/>
          </a:solidFill>
          <a:latin typeface="+mn-lt"/>
        </a:defRPr>
      </a:lvl4pPr>
      <a:lvl5pPr marL="1365250" indent="-211138" algn="l" rtl="0" eaLnBrk="0" fontAlgn="base" hangingPunct="0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000">
          <a:solidFill>
            <a:schemeClr val="bg1"/>
          </a:solidFill>
          <a:latin typeface="+mn-lt"/>
        </a:defRPr>
      </a:lvl5pPr>
      <a:lvl6pPr marL="1822450" indent="-211138" algn="l" rtl="0" fontAlgn="base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000">
          <a:solidFill>
            <a:schemeClr val="bg1"/>
          </a:solidFill>
          <a:latin typeface="+mn-lt"/>
        </a:defRPr>
      </a:lvl6pPr>
      <a:lvl7pPr marL="2279650" indent="-211138" algn="l" rtl="0" fontAlgn="base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000">
          <a:solidFill>
            <a:schemeClr val="bg1"/>
          </a:solidFill>
          <a:latin typeface="+mn-lt"/>
        </a:defRPr>
      </a:lvl7pPr>
      <a:lvl8pPr marL="2736850" indent="-211138" algn="l" rtl="0" fontAlgn="base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000">
          <a:solidFill>
            <a:schemeClr val="bg1"/>
          </a:solidFill>
          <a:latin typeface="+mn-lt"/>
        </a:defRPr>
      </a:lvl8pPr>
      <a:lvl9pPr marL="3194050" indent="-211138" algn="l" rtl="0" fontAlgn="base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eirdrefrost@wdc.i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west.i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30" y="2825086"/>
            <a:ext cx="4449169" cy="40329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National Broadband Plan workshop</a:t>
            </a:r>
            <a:br>
              <a:rPr lang="en-IE" dirty="0" smtClean="0"/>
            </a:br>
            <a:r>
              <a:rPr lang="en-IE" sz="2000" dirty="0" smtClean="0"/>
              <a:t/>
            </a:r>
            <a:br>
              <a:rPr lang="en-IE" sz="2000" dirty="0" smtClean="0"/>
            </a:br>
            <a:r>
              <a:rPr lang="en-IE" sz="2000" dirty="0" smtClean="0"/>
              <a:t>4 April 2017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1200" dirty="0" smtClean="0"/>
              <a:t/>
            </a:r>
            <a:br>
              <a:rPr lang="en-IE" sz="1200" dirty="0" smtClean="0"/>
            </a:br>
            <a:r>
              <a:rPr lang="en-IE" sz="2400" dirty="0" smtClean="0">
                <a:solidFill>
                  <a:schemeClr val="bg1"/>
                </a:solidFill>
              </a:rPr>
              <a:t>Deirdre Frost</a:t>
            </a:r>
            <a:br>
              <a:rPr lang="en-IE" sz="2400" dirty="0" smtClean="0">
                <a:solidFill>
                  <a:schemeClr val="bg1"/>
                </a:solidFill>
              </a:rPr>
            </a:br>
            <a:r>
              <a:rPr lang="en-IE" sz="2400" dirty="0" smtClean="0">
                <a:solidFill>
                  <a:schemeClr val="bg1"/>
                </a:solidFill>
              </a:rPr>
              <a:t>Policy Analyst, WDC</a:t>
            </a:r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Broadband and Economic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IE" sz="2400" dirty="0" smtClean="0"/>
              <a:t>Broadband: </a:t>
            </a:r>
            <a:r>
              <a:rPr lang="en-IE" sz="2400" u="sng" dirty="0" smtClean="0"/>
              <a:t>No.1</a:t>
            </a:r>
            <a:r>
              <a:rPr lang="en-IE" sz="2400" dirty="0" smtClean="0"/>
              <a:t> priority infrastructure – NCC, CEDRA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IE" sz="16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IE" sz="2400" dirty="0" smtClean="0"/>
              <a:t>Both a transformative infrastructure &amp; a basic utility; similar to electrification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IE" sz="16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IE" sz="2400" dirty="0" smtClean="0"/>
              <a:t>+10% broadband penetration: + 3.6% efficiency: + per capita GDP 0.9%-1.5%.</a:t>
            </a:r>
          </a:p>
          <a:p>
            <a:pPr marL="0" indent="0">
              <a:buNone/>
              <a:defRPr/>
            </a:pPr>
            <a:endParaRPr lang="en-IE" sz="16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IE" sz="2400" dirty="0"/>
              <a:t>C</a:t>
            </a:r>
            <a:r>
              <a:rPr lang="en-IE" sz="2400" dirty="0" smtClean="0"/>
              <a:t>ontributes 6% of GDP – 75% outside ICT sector</a:t>
            </a:r>
          </a:p>
          <a:p>
            <a:pPr marL="0" indent="0">
              <a:buNone/>
              <a:defRPr/>
            </a:pPr>
            <a:endParaRPr lang="en-IE" sz="16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IE" sz="2400" dirty="0" smtClean="0"/>
              <a:t>2.6 new jobs created for every job lost through efficiency</a:t>
            </a:r>
          </a:p>
          <a:p>
            <a:pPr eaLnBrk="1" hangingPunct="1">
              <a:defRPr/>
            </a:pPr>
            <a:endParaRPr lang="en-IE" sz="1200" dirty="0" smtClean="0"/>
          </a:p>
          <a:p>
            <a:pPr>
              <a:buFont typeface="Wingdings" pitchFamily="2" charset="2"/>
              <a:buChar char="Ø"/>
              <a:defRPr/>
            </a:pPr>
            <a:endParaRPr lang="en-IE" sz="2400" b="1" dirty="0" smtClean="0"/>
          </a:p>
          <a:p>
            <a:pPr marL="0" indent="0">
              <a:buFont typeface="Arial" charset="0"/>
              <a:buNone/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Economic Benefits I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B</a:t>
            </a:r>
            <a:r>
              <a:rPr lang="en-IE" dirty="0" smtClean="0"/>
              <a:t>roadband is a necessary condition for attracting firms to an area(</a:t>
            </a:r>
            <a:r>
              <a:rPr lang="en-IE" sz="1200" dirty="0" smtClean="0"/>
              <a:t>ESRI, TCD, UL, </a:t>
            </a:r>
            <a:r>
              <a:rPr lang="en-IE" sz="1200" dirty="0" err="1" smtClean="0"/>
              <a:t>Comreg</a:t>
            </a:r>
            <a:r>
              <a:rPr lang="en-IE" sz="1200" dirty="0" smtClean="0"/>
              <a:t>, Jan 2016</a:t>
            </a:r>
            <a:r>
              <a:rPr lang="en-IE" dirty="0" smtClean="0"/>
              <a:t>)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Increased efficiency in all </a:t>
            </a:r>
            <a:r>
              <a:rPr lang="en-IE" dirty="0"/>
              <a:t>Businesses 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Also </a:t>
            </a:r>
            <a:r>
              <a:rPr lang="en-IE" dirty="0"/>
              <a:t>evidence that firms move when broadband is not available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04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Social and Economic Benefits II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Self-</a:t>
            </a:r>
            <a:r>
              <a:rPr lang="en-IE" dirty="0" err="1" smtClean="0"/>
              <a:t>emp</a:t>
            </a:r>
            <a:r>
              <a:rPr lang="en-IE" dirty="0" smtClean="0"/>
              <a:t> higher in WR, rural areas also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Self –employed &amp; jobs growth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Micro-enterprises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/>
              <a:t>e-Working – access to more talent </a:t>
            </a:r>
          </a:p>
          <a:p>
            <a:endParaRPr lang="en-IE" dirty="0" smtClean="0"/>
          </a:p>
        </p:txBody>
      </p:sp>
      <p:pic>
        <p:nvPicPr>
          <p:cNvPr id="4" name="Picture 2" descr="C:\Dee Work, local drive\ework\EWork PB\Dissemination\Screen shot WDC Policy Briefing No.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00">
            <a:off x="7127091" y="2274889"/>
            <a:ext cx="1616860" cy="235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Social and Economic Benefits III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sz="1600" dirty="0"/>
          </a:p>
          <a:p>
            <a:r>
              <a:rPr lang="en-IE" sz="2400" dirty="0"/>
              <a:t>e-working – a social benefit </a:t>
            </a:r>
            <a:r>
              <a:rPr lang="en-IE" sz="2400" dirty="0" smtClean="0"/>
              <a:t>also</a:t>
            </a:r>
          </a:p>
          <a:p>
            <a:endParaRPr lang="en-IE" sz="2400" dirty="0"/>
          </a:p>
          <a:p>
            <a:r>
              <a:rPr lang="en-IE" sz="2400" dirty="0" smtClean="0"/>
              <a:t>Better </a:t>
            </a:r>
            <a:r>
              <a:rPr lang="en-IE" sz="2400" dirty="0"/>
              <a:t>access to </a:t>
            </a:r>
            <a:r>
              <a:rPr lang="en-IE" sz="2400" dirty="0" err="1" smtClean="0"/>
              <a:t>govt</a:t>
            </a:r>
            <a:r>
              <a:rPr lang="en-IE" sz="2400" dirty="0" smtClean="0"/>
              <a:t> services</a:t>
            </a:r>
          </a:p>
          <a:p>
            <a:endParaRPr lang="en-IE" sz="2400" dirty="0" smtClean="0"/>
          </a:p>
          <a:p>
            <a:r>
              <a:rPr lang="en-IE" sz="2400" dirty="0" smtClean="0"/>
              <a:t>Communications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Education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Healthcare</a:t>
            </a:r>
          </a:p>
          <a:p>
            <a:pPr marL="0" indent="0">
              <a:buNone/>
            </a:pPr>
            <a:endParaRPr lang="en-IE" sz="2400" dirty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1227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Possible Role of Broadband officers </a:t>
            </a:r>
            <a:r>
              <a:rPr lang="en-IE" dirty="0"/>
              <a:t>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For telecommunications operators</a:t>
            </a:r>
          </a:p>
          <a:p>
            <a:pPr marL="0" indent="0">
              <a:buNone/>
            </a:pPr>
            <a:endParaRPr lang="en-IE" sz="1600" dirty="0" smtClean="0"/>
          </a:p>
          <a:p>
            <a:pPr lvl="1"/>
            <a:r>
              <a:rPr lang="en-IE" sz="2400" dirty="0" smtClean="0"/>
              <a:t>One contact – improved and more efficient communication</a:t>
            </a:r>
          </a:p>
          <a:p>
            <a:pPr lvl="1"/>
            <a:r>
              <a:rPr lang="en-IE" sz="2400" dirty="0" smtClean="0"/>
              <a:t>Officers to identify key personnel in LAs</a:t>
            </a:r>
          </a:p>
          <a:p>
            <a:pPr lvl="1"/>
            <a:r>
              <a:rPr lang="en-IE" sz="2400" dirty="0" smtClean="0"/>
              <a:t>Identify barriers to minimise delays</a:t>
            </a:r>
          </a:p>
          <a:p>
            <a:pPr lvl="1"/>
            <a:r>
              <a:rPr lang="en-IE" sz="2400" dirty="0" smtClean="0"/>
              <a:t>Identify strategic access hubs</a:t>
            </a:r>
          </a:p>
          <a:p>
            <a:pPr lvl="1"/>
            <a:r>
              <a:rPr lang="en-IE" sz="2400" dirty="0" smtClean="0"/>
              <a:t>Help standardise rules - Issues like fixed price road opening</a:t>
            </a:r>
          </a:p>
          <a:p>
            <a:pPr lvl="1"/>
            <a:r>
              <a:rPr lang="en-IE" sz="2400" dirty="0" smtClean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16094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Possible Role of Broadband officers II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For citizen/consumer</a:t>
            </a:r>
          </a:p>
          <a:p>
            <a:pPr marL="0" indent="0">
              <a:buNone/>
            </a:pPr>
            <a:endParaRPr lang="en-IE" sz="1200" dirty="0" smtClean="0"/>
          </a:p>
          <a:p>
            <a:pPr lvl="1"/>
            <a:r>
              <a:rPr lang="en-IE" sz="2400" dirty="0" smtClean="0"/>
              <a:t>One contact – local knowledge &amp; authority re </a:t>
            </a:r>
            <a:r>
              <a:rPr lang="en-IE" sz="2400" dirty="0" err="1" smtClean="0"/>
              <a:t>Telcos</a:t>
            </a:r>
            <a:endParaRPr lang="en-IE" sz="2400" dirty="0" smtClean="0"/>
          </a:p>
          <a:p>
            <a:pPr lvl="1"/>
            <a:r>
              <a:rPr lang="en-IE" sz="2400" dirty="0" smtClean="0"/>
              <a:t>Information awareness, education &amp; training</a:t>
            </a:r>
          </a:p>
          <a:p>
            <a:pPr lvl="1"/>
            <a:r>
              <a:rPr lang="en-IE" sz="2400" dirty="0" smtClean="0"/>
              <a:t>Rural </a:t>
            </a:r>
            <a:r>
              <a:rPr lang="en-IE" sz="2400" dirty="0"/>
              <a:t>digital strategies – need for digital training resources in LEOs/ LAs</a:t>
            </a:r>
          </a:p>
          <a:p>
            <a:pPr lvl="1"/>
            <a:r>
              <a:rPr lang="en-IE" sz="2400" dirty="0" smtClean="0"/>
              <a:t>Cooperation between Broadband officers…esp. adjoining areas</a:t>
            </a:r>
          </a:p>
          <a:p>
            <a:pPr lvl="1"/>
            <a:r>
              <a:rPr lang="en-IE" sz="2400" dirty="0" smtClean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33352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IE" altLang="en-US" sz="3600" b="1" dirty="0" smtClean="0"/>
              <a:t>Thank You</a:t>
            </a:r>
          </a:p>
          <a:p>
            <a:pPr algn="ctr" eaLnBrk="1" hangingPunct="1">
              <a:buFont typeface="Arial" charset="0"/>
              <a:buNone/>
            </a:pPr>
            <a:r>
              <a:rPr lang="en-IE" altLang="en-US" sz="3600" b="1" dirty="0" smtClean="0"/>
              <a:t>Q &amp; A</a:t>
            </a:r>
          </a:p>
          <a:p>
            <a:pPr algn="ctr" eaLnBrk="1" hangingPunct="1">
              <a:buFont typeface="Arial" charset="0"/>
              <a:buNone/>
            </a:pPr>
            <a:endParaRPr lang="en-IE" altLang="en-US" sz="1200" dirty="0" smtClean="0">
              <a:solidFill>
                <a:srgbClr val="0DE3CF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IE" altLang="en-US" b="1" dirty="0" smtClean="0"/>
              <a:t>Deirdre Frost</a:t>
            </a:r>
          </a:p>
          <a:p>
            <a:pPr algn="ctr" eaLnBrk="1" hangingPunct="1">
              <a:buFont typeface="Arial" charset="0"/>
              <a:buNone/>
            </a:pPr>
            <a:r>
              <a:rPr lang="en-IE" altLang="en-US" dirty="0" smtClean="0"/>
              <a:t>Policy Analyst</a:t>
            </a:r>
          </a:p>
          <a:p>
            <a:pPr algn="ctr" eaLnBrk="1" hangingPunct="1">
              <a:buFont typeface="Arial" charset="0"/>
              <a:buNone/>
            </a:pPr>
            <a:r>
              <a:rPr lang="en-IE" altLang="en-US" dirty="0" smtClean="0"/>
              <a:t>Western Development Commission</a:t>
            </a:r>
          </a:p>
          <a:p>
            <a:pPr algn="ctr" eaLnBrk="1" hangingPunct="1">
              <a:buFont typeface="Arial" charset="0"/>
              <a:buNone/>
            </a:pPr>
            <a:r>
              <a:rPr lang="en-IE" altLang="en-US"/>
              <a:t>e</a:t>
            </a:r>
            <a:r>
              <a:rPr lang="en-IE" altLang="en-US" smtClean="0"/>
              <a:t>-mail</a:t>
            </a:r>
            <a:r>
              <a:rPr lang="en-IE" altLang="en-US" dirty="0" smtClean="0"/>
              <a:t>: </a:t>
            </a:r>
            <a:r>
              <a:rPr lang="en-IE" altLang="en-US" dirty="0" smtClean="0">
                <a:hlinkClick r:id="rId3"/>
              </a:rPr>
              <a:t>deirdrefrost@wdc.ie</a:t>
            </a:r>
            <a:r>
              <a:rPr lang="en-IE" altLang="en-US" dirty="0" smtClean="0"/>
              <a:t> </a:t>
            </a:r>
          </a:p>
          <a:p>
            <a:pPr algn="ctr" eaLnBrk="1" hangingPunct="1">
              <a:buFont typeface="Arial" charset="0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 Black" pitchFamily="34" charset="0"/>
                <a:cs typeface="Arial" charset="0"/>
              </a:rPr>
              <a:t>Outline of Presentation</a:t>
            </a:r>
            <a:endParaRPr lang="en-IE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itchFamily="2" charset="2"/>
              <a:buChar char="Ø"/>
              <a:defRPr/>
            </a:pPr>
            <a:endParaRPr lang="en-IE" b="1" dirty="0" smtClean="0"/>
          </a:p>
          <a:p>
            <a:pPr lvl="2">
              <a:buFont typeface="Wingdings" pitchFamily="2" charset="2"/>
              <a:buChar char="Ø"/>
              <a:defRPr/>
            </a:pPr>
            <a:endParaRPr lang="en-IE" b="1" dirty="0" smtClean="0"/>
          </a:p>
          <a:p>
            <a:pPr lvl="2">
              <a:buFont typeface="Wingdings" pitchFamily="2" charset="2"/>
              <a:buChar char="Ø"/>
              <a:defRPr/>
            </a:pPr>
            <a:r>
              <a:rPr lang="en-IE" b="1" dirty="0" smtClean="0"/>
              <a:t>Context</a:t>
            </a:r>
          </a:p>
          <a:p>
            <a:pPr lvl="2">
              <a:buFont typeface="Wingdings" pitchFamily="2" charset="2"/>
              <a:buChar char="Ø"/>
              <a:defRPr/>
            </a:pPr>
            <a:endParaRPr lang="en-IE" b="1" dirty="0"/>
          </a:p>
          <a:p>
            <a:pPr lvl="2">
              <a:buFont typeface="Wingdings" pitchFamily="2" charset="2"/>
              <a:buChar char="Ø"/>
              <a:defRPr/>
            </a:pPr>
            <a:r>
              <a:rPr lang="en-IE" b="1" dirty="0" smtClean="0"/>
              <a:t>Social and Economic benefits of NBP</a:t>
            </a:r>
          </a:p>
          <a:p>
            <a:pPr lvl="2">
              <a:buFont typeface="Wingdings" pitchFamily="2" charset="2"/>
              <a:buChar char="Ø"/>
              <a:defRPr/>
            </a:pPr>
            <a:endParaRPr lang="en-IE" b="1" dirty="0" smtClean="0"/>
          </a:p>
          <a:p>
            <a:pPr lvl="2">
              <a:buFont typeface="Wingdings" pitchFamily="2" charset="2"/>
              <a:buChar char="Ø"/>
              <a:defRPr/>
            </a:pPr>
            <a:r>
              <a:rPr lang="en-IE" b="1" dirty="0" smtClean="0"/>
              <a:t>Role of Broadband Officers</a:t>
            </a:r>
          </a:p>
          <a:p>
            <a:pPr marL="914400" lvl="2" indent="0">
              <a:buFont typeface="Arial" charset="0"/>
              <a:buNone/>
              <a:defRPr/>
            </a:pPr>
            <a:endParaRPr lang="en-IE" sz="1600" b="1" dirty="0" smtClean="0"/>
          </a:p>
          <a:p>
            <a:pPr marL="914400" lvl="2" indent="0">
              <a:buFont typeface="Arial" charset="0"/>
              <a:buNone/>
              <a:defRPr/>
            </a:pPr>
            <a:endParaRPr lang="en-IE" sz="1600" b="1" dirty="0" smtClean="0"/>
          </a:p>
          <a:p>
            <a:pPr marL="914400" lvl="2" indent="0">
              <a:buFont typeface="Arial" charset="0"/>
              <a:buNone/>
              <a:defRPr/>
            </a:pPr>
            <a:endParaRPr lang="en-IE" sz="800" b="1" dirty="0" smtClean="0"/>
          </a:p>
          <a:p>
            <a:pPr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 smtClean="0"/>
              <a:t>Context – The Western Development Commission</a:t>
            </a:r>
            <a:endParaRPr lang="en-IE" altLang="en-US" sz="2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3275" y="1377950"/>
            <a:ext cx="5626100" cy="4600575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600" b="1" dirty="0"/>
              <a:t>Statutory body, Dept. </a:t>
            </a:r>
            <a:r>
              <a:rPr lang="en-IE" sz="1600" b="1" dirty="0" smtClean="0"/>
              <a:t>Arts, Heritage, Rural, Regional &amp; Gaeltacht Affairs </a:t>
            </a:r>
            <a:r>
              <a:rPr lang="en-IE" sz="1600" b="1" dirty="0"/>
              <a:t>– WDC Act 1998</a:t>
            </a:r>
          </a:p>
          <a:p>
            <a:pPr>
              <a:defRPr/>
            </a:pPr>
            <a:endParaRPr lang="en-IE" sz="1600" b="1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600" b="1" dirty="0"/>
              <a:t>7-county Western </a:t>
            </a:r>
            <a:r>
              <a:rPr lang="en-IE" sz="1600" b="1" dirty="0" smtClean="0"/>
              <a:t>Region – a largely rural region</a:t>
            </a:r>
            <a:endParaRPr lang="en-IE" sz="1600" b="1" dirty="0"/>
          </a:p>
          <a:p>
            <a:pPr>
              <a:defRPr/>
            </a:pPr>
            <a:endParaRPr lang="en-IE" sz="1600" b="1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600" b="1" i="1" dirty="0"/>
              <a:t>‘… foster and promote the economic and social development of the Western Region’ </a:t>
            </a:r>
          </a:p>
          <a:p>
            <a:pPr>
              <a:defRPr/>
            </a:pPr>
            <a:endParaRPr lang="en-IE" sz="1600" b="1" i="1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600" b="1" dirty="0"/>
              <a:t>4 work areas – 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IE" sz="1600" b="1" dirty="0"/>
              <a:t>Policy Analysis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IE" sz="1600" b="1" dirty="0"/>
              <a:t>Regional </a:t>
            </a:r>
            <a:r>
              <a:rPr lang="en-IE" sz="1600" b="1" dirty="0" err="1"/>
              <a:t>Dev</a:t>
            </a:r>
            <a:r>
              <a:rPr lang="en-IE" sz="1600" b="1" dirty="0"/>
              <a:t> Initiatives, e.g. renewable, creative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IE" sz="1600" b="1" dirty="0"/>
              <a:t>Promotion – </a:t>
            </a:r>
            <a:r>
              <a:rPr lang="en-IE" sz="1600" b="1" dirty="0">
                <a:hlinkClick r:id="rId3"/>
              </a:rPr>
              <a:t>www.lookwest.ie</a:t>
            </a:r>
            <a:r>
              <a:rPr lang="en-IE" sz="1600" b="1" dirty="0"/>
              <a:t> 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IE" sz="1600" b="1" dirty="0"/>
              <a:t>Western Investment Fund – risk capital to SMEs</a:t>
            </a:r>
          </a:p>
          <a:p>
            <a:pPr marL="0" indent="0">
              <a:buFont typeface="Arial" charset="0"/>
              <a:buNone/>
              <a:defRPr/>
            </a:pPr>
            <a:endParaRPr lang="en-IE" dirty="0"/>
          </a:p>
        </p:txBody>
      </p:sp>
      <p:pic>
        <p:nvPicPr>
          <p:cNvPr id="5" name="Picture 2" descr="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60525"/>
            <a:ext cx="3794125" cy="4522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600" dirty="0" smtClean="0"/>
              <a:t>Context – Broadband – Where we have come from</a:t>
            </a:r>
            <a:endParaRPr lang="en-IE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1999 - EU policy of deregulation, sale of Telecom </a:t>
            </a:r>
            <a:r>
              <a:rPr lang="en-IE" dirty="0" err="1" smtClean="0"/>
              <a:t>Eireann</a:t>
            </a: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‘State of the West’ (2001)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2002 WDC ‘Update on </a:t>
            </a:r>
          </a:p>
          <a:p>
            <a:pPr marL="0" indent="0">
              <a:buNone/>
            </a:pPr>
            <a:r>
              <a:rPr lang="en-IE" dirty="0" smtClean="0"/>
              <a:t>Telecommunications’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4772024" y="3566555"/>
            <a:ext cx="1583140" cy="223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7085546" y="2056039"/>
            <a:ext cx="1514475" cy="216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Context – Where we have come from cont’d…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Government </a:t>
            </a:r>
            <a:r>
              <a:rPr lang="en-IE" dirty="0" smtClean="0"/>
              <a:t>Policy response to deregulation:</a:t>
            </a:r>
          </a:p>
          <a:p>
            <a:pPr marL="0" indent="0">
              <a:buNone/>
            </a:pPr>
            <a:endParaRPr lang="en-IE" dirty="0"/>
          </a:p>
          <a:p>
            <a:pPr lvl="1"/>
            <a:r>
              <a:rPr lang="en-IE" sz="2600" dirty="0"/>
              <a:t>County &amp; Group Broadband Scheme CGBS – </a:t>
            </a:r>
            <a:r>
              <a:rPr lang="en-IE" sz="2600" dirty="0" smtClean="0"/>
              <a:t>2003-2007</a:t>
            </a:r>
          </a:p>
          <a:p>
            <a:pPr lvl="1"/>
            <a:endParaRPr lang="en-IE" sz="1200" dirty="0"/>
          </a:p>
          <a:p>
            <a:pPr lvl="1"/>
            <a:r>
              <a:rPr lang="en-IE" sz="2600" dirty="0"/>
              <a:t>MANs – 2004 </a:t>
            </a:r>
            <a:r>
              <a:rPr lang="en-IE" sz="2600" dirty="0" smtClean="0"/>
              <a:t>onwards Phase 1, 2..</a:t>
            </a:r>
          </a:p>
          <a:p>
            <a:pPr marL="344487" lvl="1" indent="0">
              <a:buNone/>
            </a:pPr>
            <a:endParaRPr lang="en-IE" sz="1200" dirty="0"/>
          </a:p>
          <a:p>
            <a:pPr lvl="1"/>
            <a:r>
              <a:rPr lang="en-IE" sz="2600" dirty="0"/>
              <a:t>National Broadband Scheme (NBS) – </a:t>
            </a:r>
            <a:r>
              <a:rPr lang="en-IE" sz="2600" dirty="0" smtClean="0"/>
              <a:t>2008-2014</a:t>
            </a:r>
          </a:p>
          <a:p>
            <a:pPr lvl="1"/>
            <a:endParaRPr lang="en-IE" sz="1200" dirty="0"/>
          </a:p>
          <a:p>
            <a:pPr lvl="1"/>
            <a:r>
              <a:rPr lang="en-IE" sz="2600" dirty="0"/>
              <a:t>Rural Broadband Scheme (RBS) – 2011 -2014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376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Context – Where we are now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From Basic to Next Generation/ Advanced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/>
              <a:t>EU Digital </a:t>
            </a:r>
            <a:r>
              <a:rPr lang="en-IE" dirty="0" smtClean="0"/>
              <a:t>Agenda Targets 2020 (2010)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WDC </a:t>
            </a:r>
            <a:r>
              <a:rPr lang="en-IE" dirty="0"/>
              <a:t>Connecting the </a:t>
            </a:r>
            <a:r>
              <a:rPr lang="en-IE" dirty="0" smtClean="0"/>
              <a:t>West 2012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Government's National Broadband Plan</a:t>
            </a:r>
          </a:p>
          <a:p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1870" y="3406823"/>
            <a:ext cx="1884005" cy="2703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3. Where </a:t>
            </a:r>
            <a:r>
              <a:rPr lang="en-IE" dirty="0"/>
              <a:t>we are going </a:t>
            </a:r>
            <a:r>
              <a:rPr lang="en-IE" dirty="0" smtClean="0"/>
              <a:t>– Next Steps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534" y="1455738"/>
            <a:ext cx="8873841" cy="4522787"/>
          </a:xfrm>
        </p:spPr>
        <p:txBody>
          <a:bodyPr/>
          <a:lstStyle/>
          <a:p>
            <a:endParaRPr lang="en-IE" dirty="0" smtClean="0"/>
          </a:p>
          <a:p>
            <a:r>
              <a:rPr lang="en-IE" dirty="0" smtClean="0"/>
              <a:t>Government’s NBP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‘Rural’ </a:t>
            </a:r>
            <a:r>
              <a:rPr lang="en-IE" dirty="0"/>
              <a:t>I</a:t>
            </a:r>
            <a:r>
              <a:rPr lang="en-IE" dirty="0" smtClean="0"/>
              <a:t>reland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57" y="1830245"/>
            <a:ext cx="49260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9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2400" dirty="0" smtClean="0"/>
              <a:t>The need for speed! ….ever growing number of applications </a:t>
            </a:r>
            <a:r>
              <a:rPr lang="en-IE" altLang="en-US" sz="2400" dirty="0"/>
              <a:t>&amp;</a:t>
            </a:r>
            <a:r>
              <a:rPr lang="en-IE" altLang="en-US" sz="2400" dirty="0" smtClean="0"/>
              <a:t> need for broadband speed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0" y="1798638"/>
            <a:ext cx="9163050" cy="3838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 smtClean="0"/>
              <a:t>X 5 !! Multiple users, per household!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75" y="1943100"/>
            <a:ext cx="4258135" cy="1783813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12" y="1943099"/>
            <a:ext cx="4411000" cy="184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4018006"/>
            <a:ext cx="4210050" cy="176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905250"/>
            <a:ext cx="225266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2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DC Title Page">
  <a:themeElements>
    <a:clrScheme name="WDC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DC Title P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DC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C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C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C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C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C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C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C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C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C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C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C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9039</TotalTime>
  <Words>512</Words>
  <Application>Microsoft Office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WDC Title Page</vt:lpstr>
      <vt:lpstr>   National Broadband Plan workshop  4 April 2017  Deirdre Frost Policy Analyst, WDC</vt:lpstr>
      <vt:lpstr>Outline of Presentation</vt:lpstr>
      <vt:lpstr>Context – The Western Development Commission</vt:lpstr>
      <vt:lpstr>Context – Broadband – Where we have come from</vt:lpstr>
      <vt:lpstr>Context – Where we have come from cont’d…</vt:lpstr>
      <vt:lpstr>Context – Where we are now</vt:lpstr>
      <vt:lpstr>3. Where we are going – Next Steps</vt:lpstr>
      <vt:lpstr>The need for speed! ….ever growing number of applications &amp; need for broadband speed</vt:lpstr>
      <vt:lpstr>X 5 !! Multiple users, per household!</vt:lpstr>
      <vt:lpstr>Broadband and Economic Growth</vt:lpstr>
      <vt:lpstr>Economic Benefits I</vt:lpstr>
      <vt:lpstr>Social and Economic Benefits II</vt:lpstr>
      <vt:lpstr>Social and Economic Benefits III</vt:lpstr>
      <vt:lpstr>Possible Role of Broadband officers I</vt:lpstr>
      <vt:lpstr>Possible Role of Broadband officers II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WDC Powerpoint Template</dc:title>
  <dc:creator>WDC;Deirdre Frost</dc:creator>
  <cp:lastModifiedBy>Deirdre Frost</cp:lastModifiedBy>
  <cp:revision>445</cp:revision>
  <cp:lastPrinted>2017-03-31T14:39:43Z</cp:lastPrinted>
  <dcterms:created xsi:type="dcterms:W3CDTF">2004-03-29T11:18:18Z</dcterms:created>
  <dcterms:modified xsi:type="dcterms:W3CDTF">2017-04-03T20:05:22Z</dcterms:modified>
</cp:coreProperties>
</file>